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86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isree Akula" userId="d4ed9c668383c8ef" providerId="LiveId" clId="{190B40C9-7F49-4FC0-8EDF-462AE067FD08}"/>
    <pc:docChg chg="custSel modSld">
      <pc:chgData name="Harisree Akula" userId="d4ed9c668383c8ef" providerId="LiveId" clId="{190B40C9-7F49-4FC0-8EDF-462AE067FD08}" dt="2024-08-21T17:27:50.097" v="67" actId="20577"/>
      <pc:docMkLst>
        <pc:docMk/>
      </pc:docMkLst>
      <pc:sldChg chg="modSp mod">
        <pc:chgData name="Harisree Akula" userId="d4ed9c668383c8ef" providerId="LiveId" clId="{190B40C9-7F49-4FC0-8EDF-462AE067FD08}" dt="2024-08-21T17:27:04.957" v="58"/>
        <pc:sldMkLst>
          <pc:docMk/>
          <pc:sldMk cId="0" sldId="259"/>
        </pc:sldMkLst>
        <pc:spChg chg="mod">
          <ac:chgData name="Harisree Akula" userId="d4ed9c668383c8ef" providerId="LiveId" clId="{190B40C9-7F49-4FC0-8EDF-462AE067FD08}" dt="2024-08-21T17:27:04.957" v="58"/>
          <ac:spMkLst>
            <pc:docMk/>
            <pc:sldMk cId="0" sldId="259"/>
            <ac:spMk id="3" creationId="{00000000-0000-0000-0000-000000000000}"/>
          </ac:spMkLst>
        </pc:spChg>
      </pc:sldChg>
      <pc:sldChg chg="modSp mod">
        <pc:chgData name="Harisree Akula" userId="d4ed9c668383c8ef" providerId="LiveId" clId="{190B40C9-7F49-4FC0-8EDF-462AE067FD08}" dt="2024-08-21T17:27:14.174" v="60" actId="5793"/>
        <pc:sldMkLst>
          <pc:docMk/>
          <pc:sldMk cId="0" sldId="263"/>
        </pc:sldMkLst>
        <pc:spChg chg="mod">
          <ac:chgData name="Harisree Akula" userId="d4ed9c668383c8ef" providerId="LiveId" clId="{190B40C9-7F49-4FC0-8EDF-462AE067FD08}" dt="2024-08-21T17:27:14.174" v="60" actId="5793"/>
          <ac:spMkLst>
            <pc:docMk/>
            <pc:sldMk cId="0" sldId="263"/>
            <ac:spMk id="2" creationId="{00000000-0000-0000-0000-000000000000}"/>
          </ac:spMkLst>
        </pc:spChg>
      </pc:sldChg>
      <pc:sldChg chg="modSp mod">
        <pc:chgData name="Harisree Akula" userId="d4ed9c668383c8ef" providerId="LiveId" clId="{190B40C9-7F49-4FC0-8EDF-462AE067FD08}" dt="2024-08-21T17:27:19.728" v="61" actId="20577"/>
        <pc:sldMkLst>
          <pc:docMk/>
          <pc:sldMk cId="0" sldId="264"/>
        </pc:sldMkLst>
        <pc:spChg chg="mod">
          <ac:chgData name="Harisree Akula" userId="d4ed9c668383c8ef" providerId="LiveId" clId="{190B40C9-7F49-4FC0-8EDF-462AE067FD08}" dt="2024-08-21T17:27:19.728" v="61" actId="20577"/>
          <ac:spMkLst>
            <pc:docMk/>
            <pc:sldMk cId="0" sldId="264"/>
            <ac:spMk id="2" creationId="{00000000-0000-0000-0000-000000000000}"/>
          </ac:spMkLst>
        </pc:spChg>
      </pc:sldChg>
      <pc:sldChg chg="modSp mod">
        <pc:chgData name="Harisree Akula" userId="d4ed9c668383c8ef" providerId="LiveId" clId="{190B40C9-7F49-4FC0-8EDF-462AE067FD08}" dt="2024-08-21T17:27:24.347" v="62" actId="20577"/>
        <pc:sldMkLst>
          <pc:docMk/>
          <pc:sldMk cId="0" sldId="265"/>
        </pc:sldMkLst>
        <pc:spChg chg="mod">
          <ac:chgData name="Harisree Akula" userId="d4ed9c668383c8ef" providerId="LiveId" clId="{190B40C9-7F49-4FC0-8EDF-462AE067FD08}" dt="2024-08-21T17:27:24.347" v="62" actId="20577"/>
          <ac:spMkLst>
            <pc:docMk/>
            <pc:sldMk cId="0" sldId="265"/>
            <ac:spMk id="2" creationId="{00000000-0000-0000-0000-000000000000}"/>
          </ac:spMkLst>
        </pc:spChg>
      </pc:sldChg>
      <pc:sldChg chg="modSp mod">
        <pc:chgData name="Harisree Akula" userId="d4ed9c668383c8ef" providerId="LiveId" clId="{190B40C9-7F49-4FC0-8EDF-462AE067FD08}" dt="2024-08-21T17:27:29.010" v="63" actId="20577"/>
        <pc:sldMkLst>
          <pc:docMk/>
          <pc:sldMk cId="0" sldId="266"/>
        </pc:sldMkLst>
        <pc:spChg chg="mod">
          <ac:chgData name="Harisree Akula" userId="d4ed9c668383c8ef" providerId="LiveId" clId="{190B40C9-7F49-4FC0-8EDF-462AE067FD08}" dt="2024-08-21T17:27:29.010" v="63" actId="20577"/>
          <ac:spMkLst>
            <pc:docMk/>
            <pc:sldMk cId="0" sldId="266"/>
            <ac:spMk id="4" creationId="{00000000-0000-0000-0000-000000000000}"/>
          </ac:spMkLst>
        </pc:spChg>
      </pc:sldChg>
      <pc:sldChg chg="modSp mod">
        <pc:chgData name="Harisree Akula" userId="d4ed9c668383c8ef" providerId="LiveId" clId="{190B40C9-7F49-4FC0-8EDF-462AE067FD08}" dt="2024-08-21T17:27:33.573" v="64" actId="20577"/>
        <pc:sldMkLst>
          <pc:docMk/>
          <pc:sldMk cId="0" sldId="267"/>
        </pc:sldMkLst>
        <pc:spChg chg="mod">
          <ac:chgData name="Harisree Akula" userId="d4ed9c668383c8ef" providerId="LiveId" clId="{190B40C9-7F49-4FC0-8EDF-462AE067FD08}" dt="2024-08-21T17:27:33.573" v="64" actId="20577"/>
          <ac:spMkLst>
            <pc:docMk/>
            <pc:sldMk cId="0" sldId="267"/>
            <ac:spMk id="2" creationId="{00000000-0000-0000-0000-000000000000}"/>
          </ac:spMkLst>
        </pc:spChg>
      </pc:sldChg>
      <pc:sldChg chg="modSp mod">
        <pc:chgData name="Harisree Akula" userId="d4ed9c668383c8ef" providerId="LiveId" clId="{190B40C9-7F49-4FC0-8EDF-462AE067FD08}" dt="2024-08-21T17:27:43.577" v="66" actId="20577"/>
        <pc:sldMkLst>
          <pc:docMk/>
          <pc:sldMk cId="0" sldId="269"/>
        </pc:sldMkLst>
        <pc:spChg chg="mod">
          <ac:chgData name="Harisree Akula" userId="d4ed9c668383c8ef" providerId="LiveId" clId="{190B40C9-7F49-4FC0-8EDF-462AE067FD08}" dt="2024-08-21T17:27:43.577" v="66" actId="20577"/>
          <ac:spMkLst>
            <pc:docMk/>
            <pc:sldMk cId="0" sldId="269"/>
            <ac:spMk id="2" creationId="{00000000-0000-0000-0000-000000000000}"/>
          </ac:spMkLst>
        </pc:spChg>
      </pc:sldChg>
      <pc:sldChg chg="modSp mod">
        <pc:chgData name="Harisree Akula" userId="d4ed9c668383c8ef" providerId="LiveId" clId="{190B40C9-7F49-4FC0-8EDF-462AE067FD08}" dt="2024-08-21T17:27:50.097" v="67" actId="20577"/>
        <pc:sldMkLst>
          <pc:docMk/>
          <pc:sldMk cId="0" sldId="270"/>
        </pc:sldMkLst>
        <pc:spChg chg="mod">
          <ac:chgData name="Harisree Akula" userId="d4ed9c668383c8ef" providerId="LiveId" clId="{190B40C9-7F49-4FC0-8EDF-462AE067FD08}" dt="2024-08-21T17:27:50.097" v="67" actId="20577"/>
          <ac:spMkLst>
            <pc:docMk/>
            <pc:sldMk cId="0" sldId="270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2312" y="298068"/>
            <a:ext cx="10747375" cy="1071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4389" y="1473517"/>
            <a:ext cx="10523220" cy="4582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926" y="6113834"/>
            <a:ext cx="3238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4562" y="4922837"/>
            <a:ext cx="2058670" cy="59182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8100" marR="30480">
              <a:lnSpc>
                <a:spcPts val="2110"/>
              </a:lnSpc>
              <a:spcBef>
                <a:spcPts val="215"/>
              </a:spcBef>
            </a:pPr>
            <a:r>
              <a:rPr lang="en-IN" spc="-20" dirty="0">
                <a:solidFill>
                  <a:srgbClr val="E7E6E6"/>
                </a:solidFill>
                <a:latin typeface="Microsoft Sans Serif"/>
                <a:cs typeface="Microsoft Sans Serif"/>
              </a:rPr>
              <a:t>Akula Harisree</a:t>
            </a:r>
          </a:p>
          <a:p>
            <a:pPr marL="38100" marR="30480">
              <a:lnSpc>
                <a:spcPts val="2110"/>
              </a:lnSpc>
              <a:spcBef>
                <a:spcPts val="215"/>
              </a:spcBef>
            </a:pPr>
            <a:r>
              <a:rPr sz="1800" spc="-2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459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IN" spc="30" dirty="0">
                <a:solidFill>
                  <a:srgbClr val="E7E6E6"/>
                </a:solidFill>
                <a:latin typeface="Microsoft Sans Serif"/>
                <a:cs typeface="Microsoft Sans Serif"/>
              </a:rPr>
              <a:t>21</a:t>
            </a:r>
            <a:r>
              <a:rPr lang="en-IN" spc="-70" baseline="30000" dirty="0">
                <a:solidFill>
                  <a:srgbClr val="E7E6E6"/>
                </a:solidFill>
                <a:latin typeface="Microsoft Sans Serif"/>
                <a:cs typeface="Microsoft Sans Serif"/>
              </a:rPr>
              <a:t>st</a:t>
            </a:r>
            <a:r>
              <a:rPr lang="en-IN" spc="-70" dirty="0">
                <a:solidFill>
                  <a:srgbClr val="E7E6E6"/>
                </a:solidFill>
                <a:latin typeface="Microsoft Sans Serif"/>
                <a:cs typeface="Microsoft Sans Serif"/>
              </a:rPr>
              <a:t> August </a:t>
            </a:r>
            <a:r>
              <a:rPr sz="1800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IN" sz="1800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4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5350" y="676275"/>
            <a:ext cx="2095500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834389" y="1473517"/>
            <a:ext cx="10523220" cy="2743828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5518150" marR="259715" indent="-228600">
              <a:lnSpc>
                <a:spcPts val="2400"/>
              </a:lnSpc>
              <a:spcBef>
                <a:spcPts val="355"/>
              </a:spcBef>
              <a:buClr>
                <a:srgbClr val="292929"/>
              </a:buClr>
              <a:buFont typeface="Arial MT"/>
              <a:buChar char="•"/>
              <a:tabLst>
                <a:tab pos="5517515" algn="l"/>
                <a:tab pos="5518150" algn="l"/>
              </a:tabLst>
            </a:pPr>
            <a:r>
              <a:rPr spc="-170" dirty="0"/>
              <a:t>We</a:t>
            </a:r>
            <a:r>
              <a:rPr spc="65" dirty="0"/>
              <a:t> </a:t>
            </a:r>
            <a:r>
              <a:rPr spc="-5" dirty="0"/>
              <a:t>performed</a:t>
            </a:r>
            <a:r>
              <a:rPr spc="80" dirty="0"/>
              <a:t> </a:t>
            </a:r>
            <a:r>
              <a:rPr spc="-10" dirty="0"/>
              <a:t>exploratory</a:t>
            </a:r>
            <a:r>
              <a:rPr spc="90" dirty="0"/>
              <a:t> </a:t>
            </a:r>
            <a:r>
              <a:rPr spc="-15" dirty="0"/>
              <a:t>data</a:t>
            </a:r>
            <a:r>
              <a:rPr spc="85" dirty="0"/>
              <a:t> </a:t>
            </a:r>
            <a:r>
              <a:rPr spc="-75" dirty="0"/>
              <a:t>analysis </a:t>
            </a:r>
            <a:r>
              <a:rPr spc="-555" dirty="0"/>
              <a:t> </a:t>
            </a:r>
            <a:r>
              <a:rPr spc="-40" dirty="0"/>
              <a:t>and</a:t>
            </a:r>
            <a:r>
              <a:rPr spc="75" dirty="0"/>
              <a:t> </a:t>
            </a:r>
            <a:r>
              <a:rPr spc="-15" dirty="0"/>
              <a:t>determined</a:t>
            </a:r>
            <a:r>
              <a:rPr spc="80" dirty="0"/>
              <a:t> </a:t>
            </a:r>
            <a:r>
              <a:rPr spc="-10" dirty="0"/>
              <a:t>the</a:t>
            </a:r>
            <a:r>
              <a:rPr spc="135" dirty="0"/>
              <a:t> </a:t>
            </a:r>
            <a:r>
              <a:rPr spc="5" dirty="0"/>
              <a:t>training</a:t>
            </a:r>
            <a:r>
              <a:rPr spc="80" dirty="0"/>
              <a:t> </a:t>
            </a:r>
            <a:r>
              <a:rPr spc="-50" dirty="0"/>
              <a:t>labels.</a:t>
            </a:r>
          </a:p>
          <a:p>
            <a:pPr marL="5518150" marR="5080" indent="-228600">
              <a:lnSpc>
                <a:spcPct val="91700"/>
              </a:lnSpc>
              <a:spcBef>
                <a:spcPts val="965"/>
              </a:spcBef>
              <a:buFont typeface="Arial MT"/>
              <a:buChar char="•"/>
              <a:tabLst>
                <a:tab pos="5517515" algn="l"/>
                <a:tab pos="5518150" algn="l"/>
              </a:tabLst>
            </a:pPr>
            <a:r>
              <a:rPr spc="-170" dirty="0"/>
              <a:t>We</a:t>
            </a:r>
            <a:r>
              <a:rPr spc="-165" dirty="0"/>
              <a:t> </a:t>
            </a:r>
            <a:r>
              <a:rPr spc="-40" dirty="0"/>
              <a:t>calculated</a:t>
            </a:r>
            <a:r>
              <a:rPr spc="-35" dirty="0"/>
              <a:t> </a:t>
            </a:r>
            <a:r>
              <a:rPr spc="-15" dirty="0"/>
              <a:t>the </a:t>
            </a:r>
            <a:r>
              <a:rPr spc="-30" dirty="0"/>
              <a:t>number </a:t>
            </a:r>
            <a:r>
              <a:rPr spc="5" dirty="0"/>
              <a:t>of </a:t>
            </a:r>
            <a:r>
              <a:rPr spc="-60" dirty="0"/>
              <a:t>launches </a:t>
            </a:r>
            <a:r>
              <a:rPr spc="15" dirty="0"/>
              <a:t>at </a:t>
            </a:r>
            <a:r>
              <a:rPr spc="20" dirty="0"/>
              <a:t> </a:t>
            </a:r>
            <a:r>
              <a:rPr spc="-95" dirty="0"/>
              <a:t>each</a:t>
            </a:r>
            <a:r>
              <a:rPr spc="75" dirty="0"/>
              <a:t> </a:t>
            </a:r>
            <a:r>
              <a:rPr spc="-35" dirty="0"/>
              <a:t>site,</a:t>
            </a:r>
            <a:r>
              <a:rPr spc="130" dirty="0"/>
              <a:t> </a:t>
            </a:r>
            <a:r>
              <a:rPr spc="-40" dirty="0"/>
              <a:t>and</a:t>
            </a:r>
            <a:r>
              <a:rPr spc="80" dirty="0"/>
              <a:t> </a:t>
            </a:r>
            <a:r>
              <a:rPr spc="-15" dirty="0"/>
              <a:t>the</a:t>
            </a:r>
            <a:r>
              <a:rPr spc="65" dirty="0"/>
              <a:t> </a:t>
            </a:r>
            <a:r>
              <a:rPr spc="-30" dirty="0"/>
              <a:t>number</a:t>
            </a:r>
            <a:r>
              <a:rPr spc="105" dirty="0"/>
              <a:t> </a:t>
            </a:r>
            <a:r>
              <a:rPr spc="-40" dirty="0"/>
              <a:t>and</a:t>
            </a:r>
            <a:r>
              <a:rPr spc="150" dirty="0"/>
              <a:t> </a:t>
            </a:r>
            <a:r>
              <a:rPr spc="-60" dirty="0"/>
              <a:t>occurrence </a:t>
            </a:r>
            <a:r>
              <a:rPr spc="-560" dirty="0"/>
              <a:t> </a:t>
            </a:r>
            <a:r>
              <a:rPr spc="10" dirty="0"/>
              <a:t>of</a:t>
            </a:r>
            <a:r>
              <a:rPr spc="85" dirty="0"/>
              <a:t> </a:t>
            </a:r>
            <a:r>
              <a:rPr spc="-95" dirty="0"/>
              <a:t>each</a:t>
            </a:r>
            <a:r>
              <a:rPr spc="70" dirty="0"/>
              <a:t> </a:t>
            </a:r>
            <a:r>
              <a:rPr spc="25" dirty="0"/>
              <a:t>orbits</a:t>
            </a:r>
          </a:p>
          <a:p>
            <a:pPr marL="5518150" marR="20955" indent="-228600">
              <a:lnSpc>
                <a:spcPct val="91700"/>
              </a:lnSpc>
              <a:spcBef>
                <a:spcPts val="1015"/>
              </a:spcBef>
              <a:buFont typeface="Arial MT"/>
              <a:buChar char="•"/>
              <a:tabLst>
                <a:tab pos="5517515" algn="l"/>
                <a:tab pos="5518150" algn="l"/>
              </a:tabLst>
            </a:pPr>
            <a:r>
              <a:rPr spc="-170" dirty="0"/>
              <a:t>We</a:t>
            </a:r>
            <a:r>
              <a:rPr spc="-165" dirty="0"/>
              <a:t> </a:t>
            </a:r>
            <a:r>
              <a:rPr spc="-30" dirty="0"/>
              <a:t>created </a:t>
            </a:r>
            <a:r>
              <a:rPr spc="-10" dirty="0"/>
              <a:t>landing </a:t>
            </a:r>
            <a:r>
              <a:rPr spc="-30" dirty="0"/>
              <a:t>outcome</a:t>
            </a:r>
            <a:r>
              <a:rPr spc="-25" dirty="0"/>
              <a:t> </a:t>
            </a:r>
            <a:r>
              <a:rPr spc="-30" dirty="0"/>
              <a:t>label </a:t>
            </a:r>
            <a:r>
              <a:rPr spc="-20" dirty="0"/>
              <a:t>from </a:t>
            </a:r>
            <a:r>
              <a:rPr spc="-15" dirty="0"/>
              <a:t> </a:t>
            </a:r>
            <a:r>
              <a:rPr spc="-30" dirty="0"/>
              <a:t>outcome</a:t>
            </a:r>
            <a:r>
              <a:rPr spc="140" dirty="0"/>
              <a:t> </a:t>
            </a:r>
            <a:r>
              <a:rPr spc="-45" dirty="0"/>
              <a:t>column</a:t>
            </a:r>
            <a:r>
              <a:rPr spc="80" dirty="0"/>
              <a:t> </a:t>
            </a:r>
            <a:r>
              <a:rPr spc="-40" dirty="0"/>
              <a:t>and</a:t>
            </a:r>
            <a:r>
              <a:rPr spc="80" dirty="0"/>
              <a:t> </a:t>
            </a:r>
            <a:r>
              <a:rPr spc="-5" dirty="0"/>
              <a:t>exported</a:t>
            </a:r>
            <a:r>
              <a:rPr spc="155" dirty="0"/>
              <a:t> </a:t>
            </a:r>
            <a:r>
              <a:rPr spc="-15" dirty="0"/>
              <a:t>the</a:t>
            </a:r>
            <a:r>
              <a:rPr spc="65" dirty="0"/>
              <a:t> </a:t>
            </a:r>
            <a:r>
              <a:rPr spc="-25" dirty="0"/>
              <a:t>results </a:t>
            </a:r>
            <a:r>
              <a:rPr spc="-555" dirty="0"/>
              <a:t> </a:t>
            </a:r>
            <a:r>
              <a:rPr spc="75" dirty="0"/>
              <a:t>to</a:t>
            </a:r>
            <a:r>
              <a:rPr spc="100" dirty="0"/>
              <a:t> </a:t>
            </a:r>
            <a:r>
              <a:rPr spc="-105" dirty="0"/>
              <a:t>csv.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46405"/>
            <a:ext cx="31273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95" dirty="0"/>
              <a:t>Data</a:t>
            </a:r>
            <a:r>
              <a:rPr sz="3650" spc="105" dirty="0"/>
              <a:t> </a:t>
            </a:r>
            <a:r>
              <a:rPr sz="3650" spc="-65" dirty="0"/>
              <a:t>Wrangling</a:t>
            </a:r>
            <a:endParaRPr sz="36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85900"/>
            <a:ext cx="5019675" cy="39909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10</a:t>
            </a:fld>
            <a:endParaRPr spc="9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521142"/>
            <a:ext cx="4808220" cy="203644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41300" marR="5080" indent="-229235">
              <a:lnSpc>
                <a:spcPct val="102499"/>
              </a:lnSpc>
              <a:spcBef>
                <a:spcPts val="6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explored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visualizing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5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150" spc="5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2150" spc="-5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46405"/>
            <a:ext cx="56349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235" dirty="0"/>
              <a:t>EDA</a:t>
            </a:r>
            <a:r>
              <a:rPr sz="3650" spc="145" dirty="0"/>
              <a:t> </a:t>
            </a:r>
            <a:r>
              <a:rPr sz="3650" spc="15" dirty="0"/>
              <a:t>with</a:t>
            </a:r>
            <a:r>
              <a:rPr sz="3650" spc="130" dirty="0"/>
              <a:t> </a:t>
            </a:r>
            <a:r>
              <a:rPr sz="3650" spc="-95" dirty="0"/>
              <a:t>Data</a:t>
            </a:r>
            <a:r>
              <a:rPr sz="3650" spc="130" dirty="0"/>
              <a:t> </a:t>
            </a:r>
            <a:r>
              <a:rPr sz="3650" spc="-45" dirty="0"/>
              <a:t>Visualization</a:t>
            </a:r>
            <a:endParaRPr sz="3650"/>
          </a:p>
        </p:txBody>
      </p:sp>
      <p:sp>
        <p:nvSpPr>
          <p:cNvPr id="4" name="object 4"/>
          <p:cNvSpPr txBox="1"/>
          <p:nvPr/>
        </p:nvSpPr>
        <p:spPr>
          <a:xfrm>
            <a:off x="6179439" y="4601781"/>
            <a:ext cx="5211445" cy="24814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850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55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3667125"/>
            <a:ext cx="5000625" cy="27622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1495425"/>
            <a:ext cx="5191125" cy="29622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22145"/>
            <a:ext cx="9265920" cy="375141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PostgreSQL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database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without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leaving</a:t>
            </a:r>
            <a:endParaRPr sz="215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jupyter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notebook.</a:t>
            </a:r>
            <a:endParaRPr sz="2150" dirty="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1899"/>
              </a:lnSpc>
              <a:spcBef>
                <a:spcPts val="14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21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wrote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150" spc="-5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150" dirty="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unique</a:t>
            </a:r>
            <a:r>
              <a:rPr sz="17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7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7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mission.</a:t>
            </a:r>
            <a:endParaRPr sz="1700" dirty="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10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launched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NASA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80" dirty="0">
                <a:solidFill>
                  <a:srgbClr val="767070"/>
                </a:solidFill>
                <a:latin typeface="Microsoft Sans Serif"/>
                <a:cs typeface="Microsoft Sans Serif"/>
              </a:rPr>
              <a:t>(CRS)</a:t>
            </a:r>
            <a:endParaRPr sz="1700" dirty="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15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average</a:t>
            </a:r>
            <a:r>
              <a:rPr sz="17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F9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v1.1</a:t>
            </a:r>
            <a:endParaRPr sz="1700" dirty="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15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number</a:t>
            </a:r>
            <a:r>
              <a:rPr sz="17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failure</a:t>
            </a:r>
            <a:r>
              <a:rPr sz="17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endParaRPr sz="1700" dirty="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15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failed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drone</a:t>
            </a:r>
            <a:r>
              <a:rPr sz="17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ship,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their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</a:t>
            </a:r>
            <a:r>
              <a:rPr sz="17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names.</a:t>
            </a:r>
            <a:endParaRPr sz="17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12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28397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235" dirty="0"/>
              <a:t>EDA</a:t>
            </a:r>
            <a:r>
              <a:rPr sz="3650" spc="130" dirty="0"/>
              <a:t> </a:t>
            </a:r>
            <a:r>
              <a:rPr sz="3650" spc="15" dirty="0"/>
              <a:t>with</a:t>
            </a:r>
            <a:r>
              <a:rPr sz="3650" spc="145" dirty="0"/>
              <a:t> </a:t>
            </a:r>
            <a:r>
              <a:rPr sz="3650" spc="-285" dirty="0"/>
              <a:t>SQL</a:t>
            </a:r>
            <a:endParaRPr sz="36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1532191"/>
            <a:ext cx="10263505" cy="414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2150">
              <a:latin typeface="Microsoft Sans Serif"/>
              <a:cs typeface="Microsoft Sans Serif"/>
            </a:endParaRPr>
          </a:p>
          <a:p>
            <a:pPr marL="241300" marR="55880" indent="-229235">
              <a:lnSpc>
                <a:spcPct val="101800"/>
              </a:lnSpc>
              <a:spcBef>
                <a:spcPts val="14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assigned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(failure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success)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1.i.e.,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0 </a:t>
            </a:r>
            <a:r>
              <a:rPr sz="2150" spc="-5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failure,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color-labeled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clusters,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identified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proximities.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50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Are</a:t>
            </a:r>
            <a:r>
              <a:rPr sz="18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near</a:t>
            </a:r>
            <a:r>
              <a:rPr sz="18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railways,</a:t>
            </a:r>
            <a:r>
              <a:rPr sz="180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highways</a:t>
            </a:r>
            <a:r>
              <a:rPr sz="18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8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coastlines.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370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Do</a:t>
            </a:r>
            <a:r>
              <a:rPr sz="1800" spc="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keep</a:t>
            </a:r>
            <a:r>
              <a:rPr sz="18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certain</a:t>
            </a:r>
            <a:r>
              <a:rPr sz="18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away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cities.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13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47040"/>
            <a:ext cx="73513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20" dirty="0"/>
              <a:t>Build</a:t>
            </a:r>
            <a:r>
              <a:rPr sz="3650" spc="95" dirty="0"/>
              <a:t> </a:t>
            </a:r>
            <a:r>
              <a:rPr sz="3650" spc="-120" dirty="0"/>
              <a:t>an</a:t>
            </a:r>
            <a:r>
              <a:rPr sz="3650" spc="140" dirty="0"/>
              <a:t> </a:t>
            </a:r>
            <a:r>
              <a:rPr sz="3650" spc="-60" dirty="0"/>
              <a:t>Interactive</a:t>
            </a:r>
            <a:r>
              <a:rPr sz="3650" spc="110" dirty="0"/>
              <a:t> </a:t>
            </a:r>
            <a:r>
              <a:rPr sz="3650" spc="-105" dirty="0"/>
              <a:t>Map</a:t>
            </a:r>
            <a:r>
              <a:rPr sz="3650" spc="90" dirty="0"/>
              <a:t> </a:t>
            </a:r>
            <a:r>
              <a:rPr sz="3650" spc="35" dirty="0"/>
              <a:t>with</a:t>
            </a:r>
            <a:r>
              <a:rPr sz="3650" spc="145" dirty="0"/>
              <a:t> </a:t>
            </a:r>
            <a:r>
              <a:rPr sz="3650" spc="-70" dirty="0"/>
              <a:t>Folium</a:t>
            </a:r>
            <a:endParaRPr sz="36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9200" y="1600200"/>
            <a:ext cx="9522460" cy="1865126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0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150" dirty="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150" dirty="0">
              <a:latin typeface="Microsoft Sans Serif"/>
              <a:cs typeface="Microsoft Sans Serif"/>
            </a:endParaRPr>
          </a:p>
          <a:p>
            <a:pPr marL="240665" marR="5080" indent="-228600">
              <a:lnSpc>
                <a:spcPct val="101899"/>
              </a:lnSpc>
              <a:spcBef>
                <a:spcPts val="14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(Kg)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version.</a:t>
            </a:r>
            <a:endParaRPr sz="215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14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46405"/>
            <a:ext cx="714883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20" dirty="0"/>
              <a:t>Build</a:t>
            </a:r>
            <a:r>
              <a:rPr sz="3650" spc="90" dirty="0"/>
              <a:t> </a:t>
            </a:r>
            <a:r>
              <a:rPr sz="3650" spc="-229" dirty="0"/>
              <a:t>a</a:t>
            </a:r>
            <a:r>
              <a:rPr sz="3650" spc="130" dirty="0"/>
              <a:t> </a:t>
            </a:r>
            <a:r>
              <a:rPr sz="3650" spc="-65" dirty="0"/>
              <a:t>Dashboard</a:t>
            </a:r>
            <a:r>
              <a:rPr sz="3650" spc="100" dirty="0"/>
              <a:t> </a:t>
            </a:r>
            <a:r>
              <a:rPr sz="3650" spc="35" dirty="0"/>
              <a:t>with</a:t>
            </a:r>
            <a:r>
              <a:rPr sz="3650" spc="135" dirty="0"/>
              <a:t> </a:t>
            </a:r>
            <a:r>
              <a:rPr sz="3650" spc="-40" dirty="0"/>
              <a:t>Plotly</a:t>
            </a:r>
            <a:r>
              <a:rPr sz="3650" spc="170" dirty="0"/>
              <a:t> </a:t>
            </a:r>
            <a:r>
              <a:rPr sz="3650" spc="-145" dirty="0"/>
              <a:t>Dash</a:t>
            </a:r>
            <a:endParaRPr sz="36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9435465" cy="2922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transformed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endParaRPr sz="215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testing.</a:t>
            </a:r>
            <a:endParaRPr sz="215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endParaRPr sz="215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45"/>
              </a:spcBef>
            </a:pP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GridSearchCV.</a:t>
            </a:r>
            <a:endParaRPr sz="2150" dirty="0">
              <a:latin typeface="Microsoft Sans Serif"/>
              <a:cs typeface="Microsoft Sans Serif"/>
            </a:endParaRPr>
          </a:p>
          <a:p>
            <a:pPr marL="241300" marR="467359" indent="-229235">
              <a:lnSpc>
                <a:spcPct val="101800"/>
              </a:lnSpc>
              <a:spcBef>
                <a:spcPts val="14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metric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model,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engineering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tuning.</a:t>
            </a:r>
            <a:endParaRPr sz="215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215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15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46405"/>
            <a:ext cx="67513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65" dirty="0"/>
              <a:t>Predictive</a:t>
            </a:r>
            <a:r>
              <a:rPr sz="3650" spc="120" dirty="0"/>
              <a:t> </a:t>
            </a:r>
            <a:r>
              <a:rPr sz="3650" spc="-100" dirty="0"/>
              <a:t>Analysis</a:t>
            </a:r>
            <a:r>
              <a:rPr sz="3650" spc="120" dirty="0"/>
              <a:t> </a:t>
            </a:r>
            <a:r>
              <a:rPr sz="3650" spc="-105" dirty="0"/>
              <a:t>(Classification)</a:t>
            </a:r>
            <a:endParaRPr sz="36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1659707"/>
            <a:ext cx="5113655" cy="155130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49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16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14585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409" dirty="0"/>
              <a:t>R</a:t>
            </a:r>
            <a:r>
              <a:rPr sz="3650" spc="-290" dirty="0"/>
              <a:t>e</a:t>
            </a:r>
            <a:r>
              <a:rPr sz="3650" spc="-180" dirty="0"/>
              <a:t>s</a:t>
            </a:r>
            <a:r>
              <a:rPr sz="3650" spc="-20" dirty="0"/>
              <a:t>u</a:t>
            </a:r>
            <a:r>
              <a:rPr sz="3650" dirty="0"/>
              <a:t>l</a:t>
            </a:r>
            <a:r>
              <a:rPr sz="3650" spc="180" dirty="0"/>
              <a:t>t</a:t>
            </a:r>
            <a:r>
              <a:rPr sz="3650" spc="-215" dirty="0"/>
              <a:t>s</a:t>
            </a:r>
            <a:endParaRPr sz="365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7326" y="6091237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4562" y="2083435"/>
            <a:ext cx="10396855" cy="6921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02805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dirty="0"/>
              <a:t>Flight</a:t>
            </a:r>
            <a:r>
              <a:rPr sz="3650" spc="150" dirty="0"/>
              <a:t> </a:t>
            </a:r>
            <a:r>
              <a:rPr sz="3650" spc="-95" dirty="0"/>
              <a:t>Number</a:t>
            </a:r>
            <a:r>
              <a:rPr sz="3650" spc="150" dirty="0"/>
              <a:t> </a:t>
            </a:r>
            <a:r>
              <a:rPr sz="3650" spc="-155" dirty="0"/>
              <a:t>vs.</a:t>
            </a:r>
            <a:r>
              <a:rPr sz="3650" spc="120" dirty="0"/>
              <a:t> </a:t>
            </a:r>
            <a:r>
              <a:rPr sz="3650" spc="-135" dirty="0"/>
              <a:t>Launch</a:t>
            </a:r>
            <a:r>
              <a:rPr sz="3650" spc="195" dirty="0"/>
              <a:t> </a:t>
            </a:r>
            <a:r>
              <a:rPr sz="3650" spc="-110" dirty="0"/>
              <a:t>Site</a:t>
            </a:r>
            <a:endParaRPr sz="36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9675" y="2952750"/>
            <a:ext cx="9677400" cy="25050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375" y="1367155"/>
            <a:ext cx="2028825" cy="956944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570"/>
              </a:spcBef>
            </a:pPr>
            <a:r>
              <a:rPr sz="3200" spc="-125" dirty="0"/>
              <a:t>Payload</a:t>
            </a:r>
            <a:r>
              <a:rPr sz="3200" spc="40" dirty="0"/>
              <a:t> </a:t>
            </a:r>
            <a:r>
              <a:rPr sz="3200" spc="-145" dirty="0"/>
              <a:t>vs. </a:t>
            </a:r>
            <a:r>
              <a:rPr sz="3200" spc="-835" dirty="0"/>
              <a:t> </a:t>
            </a:r>
            <a:r>
              <a:rPr sz="3200" spc="-130" dirty="0"/>
              <a:t>Launch</a:t>
            </a:r>
            <a:r>
              <a:rPr sz="3200" spc="-35" dirty="0"/>
              <a:t> </a:t>
            </a:r>
            <a:r>
              <a:rPr sz="3200" spc="-105" dirty="0"/>
              <a:t>Site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318366" y="771016"/>
            <a:ext cx="42545" cy="5411470"/>
          </a:xfrm>
          <a:custGeom>
            <a:avLst/>
            <a:gdLst/>
            <a:ahLst/>
            <a:cxnLst/>
            <a:rect l="l" t="t" r="r" b="b"/>
            <a:pathLst>
              <a:path w="42545" h="5411470">
                <a:moveTo>
                  <a:pt x="21056" y="-20637"/>
                </a:moveTo>
                <a:lnTo>
                  <a:pt x="21056" y="5432082"/>
                </a:lnTo>
              </a:path>
            </a:pathLst>
          </a:custGeom>
          <a:ln w="83388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3734" y="3181350"/>
            <a:ext cx="6773876" cy="23765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2500" y="1200150"/>
            <a:ext cx="6534150" cy="15811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076051" y="6472554"/>
            <a:ext cx="2286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9500" y="609123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8542" y="1966023"/>
            <a:ext cx="2542540" cy="309689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15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15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15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46405"/>
            <a:ext cx="146875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40" dirty="0"/>
              <a:t>Outline</a:t>
            </a:r>
            <a:endParaRPr sz="36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312" y="545211"/>
            <a:ext cx="538734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45" dirty="0"/>
              <a:t>Success</a:t>
            </a:r>
            <a:r>
              <a:rPr spc="150" dirty="0"/>
              <a:t> </a:t>
            </a:r>
            <a:r>
              <a:rPr spc="-220" dirty="0"/>
              <a:t>Rate</a:t>
            </a:r>
            <a:r>
              <a:rPr spc="150" dirty="0"/>
              <a:t> </a:t>
            </a:r>
            <a:r>
              <a:rPr spc="-185" dirty="0"/>
              <a:t>vs.</a:t>
            </a:r>
            <a:r>
              <a:rPr spc="150" dirty="0"/>
              <a:t> </a:t>
            </a:r>
            <a:r>
              <a:rPr spc="-15" dirty="0"/>
              <a:t>Orbit</a:t>
            </a:r>
            <a:r>
              <a:rPr spc="110" dirty="0"/>
              <a:t> </a:t>
            </a:r>
            <a:r>
              <a:rPr spc="-180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312" y="1770697"/>
            <a:ext cx="3550920" cy="126365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1300" marR="5080" indent="-228600">
              <a:lnSpc>
                <a:spcPct val="92200"/>
              </a:lnSpc>
              <a:spcBef>
                <a:spcPts val="3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5" dirty="0">
                <a:latin typeface="Microsoft Sans Serif"/>
                <a:cs typeface="Microsoft Sans Serif"/>
              </a:rPr>
              <a:t>From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the </a:t>
            </a:r>
            <a:r>
              <a:rPr sz="2150" spc="15" dirty="0">
                <a:latin typeface="Microsoft Sans Serif"/>
                <a:cs typeface="Microsoft Sans Serif"/>
              </a:rPr>
              <a:t>plot, </a:t>
            </a:r>
            <a:r>
              <a:rPr sz="2150" spc="-80" dirty="0">
                <a:latin typeface="Microsoft Sans Serif"/>
                <a:cs typeface="Microsoft Sans Serif"/>
              </a:rPr>
              <a:t>we</a:t>
            </a:r>
            <a:r>
              <a:rPr sz="2150" spc="-75" dirty="0">
                <a:latin typeface="Microsoft Sans Serif"/>
                <a:cs typeface="Microsoft Sans Serif"/>
              </a:rPr>
              <a:t> </a:t>
            </a:r>
            <a:r>
              <a:rPr sz="2150" spc="-100" dirty="0">
                <a:latin typeface="Microsoft Sans Serif"/>
                <a:cs typeface="Microsoft Sans Serif"/>
              </a:rPr>
              <a:t>can</a:t>
            </a:r>
            <a:r>
              <a:rPr sz="2150" spc="-95" dirty="0">
                <a:latin typeface="Microsoft Sans Serif"/>
                <a:cs typeface="Microsoft Sans Serif"/>
              </a:rPr>
              <a:t> see </a:t>
            </a:r>
            <a:r>
              <a:rPr sz="2150" spc="-90" dirty="0">
                <a:latin typeface="Microsoft Sans Serif"/>
                <a:cs typeface="Microsoft Sans Serif"/>
              </a:rPr>
              <a:t> </a:t>
            </a:r>
            <a:r>
              <a:rPr sz="2150" spc="150" dirty="0">
                <a:latin typeface="Microsoft Sans Serif"/>
                <a:cs typeface="Microsoft Sans Serif"/>
              </a:rPr>
              <a:t>t</a:t>
            </a:r>
            <a:r>
              <a:rPr sz="2150" spc="-70" dirty="0">
                <a:latin typeface="Microsoft Sans Serif"/>
                <a:cs typeface="Microsoft Sans Serif"/>
              </a:rPr>
              <a:t>h</a:t>
            </a:r>
            <a:r>
              <a:rPr sz="2150" spc="-150" dirty="0">
                <a:latin typeface="Microsoft Sans Serif"/>
                <a:cs typeface="Microsoft Sans Serif"/>
              </a:rPr>
              <a:t>a</a:t>
            </a:r>
            <a:r>
              <a:rPr sz="2150" spc="105" dirty="0">
                <a:latin typeface="Microsoft Sans Serif"/>
                <a:cs typeface="Microsoft Sans Serif"/>
              </a:rPr>
              <a:t>t</a:t>
            </a:r>
            <a:r>
              <a:rPr sz="2150" spc="150" dirty="0">
                <a:latin typeface="Microsoft Sans Serif"/>
                <a:cs typeface="Microsoft Sans Serif"/>
              </a:rPr>
              <a:t> </a:t>
            </a:r>
            <a:r>
              <a:rPr sz="2150" spc="-310" dirty="0">
                <a:latin typeface="Microsoft Sans Serif"/>
                <a:cs typeface="Microsoft Sans Serif"/>
              </a:rPr>
              <a:t>E</a:t>
            </a:r>
            <a:r>
              <a:rPr sz="2150" spc="-270" dirty="0">
                <a:latin typeface="Microsoft Sans Serif"/>
                <a:cs typeface="Microsoft Sans Serif"/>
              </a:rPr>
              <a:t>S</a:t>
            </a:r>
            <a:r>
              <a:rPr sz="2150" spc="15" dirty="0">
                <a:latin typeface="Microsoft Sans Serif"/>
                <a:cs typeface="Microsoft Sans Serif"/>
              </a:rPr>
              <a:t>-</a:t>
            </a:r>
            <a:r>
              <a:rPr sz="2150" spc="-80" dirty="0">
                <a:latin typeface="Microsoft Sans Serif"/>
                <a:cs typeface="Microsoft Sans Serif"/>
              </a:rPr>
              <a:t>L</a:t>
            </a:r>
            <a:r>
              <a:rPr sz="2150" spc="145" dirty="0">
                <a:latin typeface="Microsoft Sans Serif"/>
                <a:cs typeface="Microsoft Sans Serif"/>
              </a:rPr>
              <a:t>1</a:t>
            </a:r>
            <a:r>
              <a:rPr sz="2150" spc="-100" dirty="0">
                <a:latin typeface="Microsoft Sans Serif"/>
                <a:cs typeface="Microsoft Sans Serif"/>
              </a:rPr>
              <a:t>,</a:t>
            </a:r>
            <a:r>
              <a:rPr sz="2150" spc="50" dirty="0">
                <a:latin typeface="Microsoft Sans Serif"/>
                <a:cs typeface="Microsoft Sans Serif"/>
              </a:rPr>
              <a:t> </a:t>
            </a:r>
            <a:r>
              <a:rPr sz="2150" spc="-254" dirty="0">
                <a:latin typeface="Microsoft Sans Serif"/>
                <a:cs typeface="Microsoft Sans Serif"/>
              </a:rPr>
              <a:t>G</a:t>
            </a:r>
            <a:r>
              <a:rPr sz="2150" spc="-310" dirty="0">
                <a:latin typeface="Microsoft Sans Serif"/>
                <a:cs typeface="Microsoft Sans Serif"/>
              </a:rPr>
              <a:t>E</a:t>
            </a:r>
            <a:r>
              <a:rPr sz="2150" spc="-105" dirty="0">
                <a:latin typeface="Microsoft Sans Serif"/>
                <a:cs typeface="Microsoft Sans Serif"/>
              </a:rPr>
              <a:t>O</a:t>
            </a:r>
            <a:r>
              <a:rPr sz="2150" spc="-100" dirty="0">
                <a:latin typeface="Microsoft Sans Serif"/>
                <a:cs typeface="Microsoft Sans Serif"/>
              </a:rPr>
              <a:t>,</a:t>
            </a:r>
            <a:r>
              <a:rPr sz="2150" spc="50" dirty="0">
                <a:latin typeface="Microsoft Sans Serif"/>
                <a:cs typeface="Microsoft Sans Serif"/>
              </a:rPr>
              <a:t> </a:t>
            </a:r>
            <a:r>
              <a:rPr sz="2150" spc="-210" dirty="0">
                <a:latin typeface="Microsoft Sans Serif"/>
                <a:cs typeface="Microsoft Sans Serif"/>
              </a:rPr>
              <a:t>H</a:t>
            </a:r>
            <a:r>
              <a:rPr sz="2150" spc="-160" dirty="0">
                <a:latin typeface="Microsoft Sans Serif"/>
                <a:cs typeface="Microsoft Sans Serif"/>
              </a:rPr>
              <a:t>E</a:t>
            </a:r>
            <a:r>
              <a:rPr sz="2150" spc="-180" dirty="0">
                <a:latin typeface="Microsoft Sans Serif"/>
                <a:cs typeface="Microsoft Sans Serif"/>
              </a:rPr>
              <a:t>O</a:t>
            </a:r>
            <a:r>
              <a:rPr sz="2150" spc="-100" dirty="0">
                <a:latin typeface="Microsoft Sans Serif"/>
                <a:cs typeface="Microsoft Sans Serif"/>
              </a:rPr>
              <a:t>,</a:t>
            </a:r>
            <a:r>
              <a:rPr sz="2150" spc="125" dirty="0">
                <a:latin typeface="Microsoft Sans Serif"/>
                <a:cs typeface="Microsoft Sans Serif"/>
              </a:rPr>
              <a:t> </a:t>
            </a:r>
            <a:r>
              <a:rPr sz="2150" spc="-310" dirty="0">
                <a:latin typeface="Microsoft Sans Serif"/>
                <a:cs typeface="Microsoft Sans Serif"/>
              </a:rPr>
              <a:t>S</a:t>
            </a:r>
            <a:r>
              <a:rPr sz="2150" spc="-240" dirty="0">
                <a:latin typeface="Microsoft Sans Serif"/>
                <a:cs typeface="Microsoft Sans Serif"/>
              </a:rPr>
              <a:t>S</a:t>
            </a:r>
            <a:r>
              <a:rPr sz="2150" spc="-180" dirty="0">
                <a:latin typeface="Microsoft Sans Serif"/>
                <a:cs typeface="Microsoft Sans Serif"/>
              </a:rPr>
              <a:t>O</a:t>
            </a:r>
            <a:r>
              <a:rPr sz="2150" spc="-100" dirty="0">
                <a:latin typeface="Microsoft Sans Serif"/>
                <a:cs typeface="Microsoft Sans Serif"/>
              </a:rPr>
              <a:t>,  </a:t>
            </a:r>
            <a:r>
              <a:rPr sz="2150" spc="-140" dirty="0">
                <a:latin typeface="Microsoft Sans Serif"/>
                <a:cs typeface="Microsoft Sans Serif"/>
              </a:rPr>
              <a:t>VLEO</a:t>
            </a:r>
            <a:r>
              <a:rPr sz="2150" spc="75" dirty="0">
                <a:latin typeface="Microsoft Sans Serif"/>
                <a:cs typeface="Microsoft Sans Serif"/>
              </a:rPr>
              <a:t> </a:t>
            </a:r>
            <a:r>
              <a:rPr sz="2150" spc="-40" dirty="0">
                <a:latin typeface="Microsoft Sans Serif"/>
                <a:cs typeface="Microsoft Sans Serif"/>
              </a:rPr>
              <a:t>had</a:t>
            </a:r>
            <a:r>
              <a:rPr sz="2150" spc="70" dirty="0">
                <a:latin typeface="Microsoft Sans Serif"/>
                <a:cs typeface="Microsoft Sans Serif"/>
              </a:rPr>
              <a:t> </a:t>
            </a:r>
            <a:r>
              <a:rPr sz="2150" spc="-10" dirty="0">
                <a:latin typeface="Microsoft Sans Serif"/>
                <a:cs typeface="Microsoft Sans Serif"/>
              </a:rPr>
              <a:t>the</a:t>
            </a:r>
            <a:r>
              <a:rPr sz="2150" spc="125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most</a:t>
            </a:r>
            <a:r>
              <a:rPr sz="2150" spc="140" dirty="0">
                <a:latin typeface="Microsoft Sans Serif"/>
                <a:cs typeface="Microsoft Sans Serif"/>
              </a:rPr>
              <a:t> </a:t>
            </a:r>
            <a:r>
              <a:rPr sz="2150" spc="-110" dirty="0">
                <a:latin typeface="Microsoft Sans Serif"/>
                <a:cs typeface="Microsoft Sans Serif"/>
              </a:rPr>
              <a:t>success </a:t>
            </a:r>
            <a:r>
              <a:rPr sz="2150" spc="-555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rate.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575"/>
            <a:ext cx="1019175" cy="2019300"/>
          </a:xfrm>
          <a:custGeom>
            <a:avLst/>
            <a:gdLst/>
            <a:ahLst/>
            <a:cxnLst/>
            <a:rect l="l" t="t" r="r" b="b"/>
            <a:pathLst>
              <a:path w="1019175" h="2019300">
                <a:moveTo>
                  <a:pt x="1019175" y="1009650"/>
                </a:moveTo>
                <a:lnTo>
                  <a:pt x="0" y="0"/>
                </a:lnTo>
                <a:lnTo>
                  <a:pt x="0" y="2019300"/>
                </a:lnTo>
                <a:lnTo>
                  <a:pt x="490537" y="1533347"/>
                </a:lnTo>
                <a:lnTo>
                  <a:pt x="670953" y="1713738"/>
                </a:lnTo>
                <a:lnTo>
                  <a:pt x="1014450" y="1370241"/>
                </a:lnTo>
                <a:lnTo>
                  <a:pt x="835647" y="1191463"/>
                </a:lnTo>
                <a:lnTo>
                  <a:pt x="1019175" y="100965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6184" y="2278329"/>
            <a:ext cx="6485573" cy="337766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8164" y="0"/>
            <a:ext cx="974090" cy="1933575"/>
          </a:xfrm>
          <a:custGeom>
            <a:avLst/>
            <a:gdLst/>
            <a:ahLst/>
            <a:cxnLst/>
            <a:rect l="l" t="t" r="r" b="b"/>
            <a:pathLst>
              <a:path w="974090" h="1933575">
                <a:moveTo>
                  <a:pt x="973836" y="0"/>
                </a:moveTo>
                <a:lnTo>
                  <a:pt x="2286" y="966724"/>
                </a:lnTo>
                <a:lnTo>
                  <a:pt x="178981" y="1142580"/>
                </a:lnTo>
                <a:lnTo>
                  <a:pt x="0" y="1321562"/>
                </a:lnTo>
                <a:lnTo>
                  <a:pt x="349123" y="1670685"/>
                </a:lnTo>
                <a:lnTo>
                  <a:pt x="528955" y="1490853"/>
                </a:lnTo>
                <a:lnTo>
                  <a:pt x="973836" y="1933575"/>
                </a:lnTo>
                <a:lnTo>
                  <a:pt x="973836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76051" y="6472554"/>
            <a:ext cx="2286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096135"/>
            <a:ext cx="10198100" cy="10255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8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LEO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related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whereas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15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191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dirty="0"/>
              <a:t>Flight</a:t>
            </a:r>
            <a:r>
              <a:rPr sz="3650" spc="150" dirty="0"/>
              <a:t> </a:t>
            </a:r>
            <a:r>
              <a:rPr sz="3650" spc="-95" dirty="0"/>
              <a:t>Number</a:t>
            </a:r>
            <a:r>
              <a:rPr sz="3650" spc="145" dirty="0"/>
              <a:t> </a:t>
            </a:r>
            <a:r>
              <a:rPr sz="3650" spc="-155" dirty="0"/>
              <a:t>vs.</a:t>
            </a:r>
            <a:r>
              <a:rPr sz="3650" spc="120" dirty="0"/>
              <a:t> </a:t>
            </a:r>
            <a:r>
              <a:rPr sz="3650" spc="10" dirty="0"/>
              <a:t>Orbit</a:t>
            </a:r>
            <a:r>
              <a:rPr sz="3650" spc="150" dirty="0"/>
              <a:t> </a:t>
            </a:r>
            <a:r>
              <a:rPr sz="3650" spc="-165" dirty="0"/>
              <a:t>Type</a:t>
            </a:r>
            <a:endParaRPr sz="36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5" y="3533775"/>
            <a:ext cx="8267700" cy="21050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21</a:t>
            </a:fld>
            <a:endParaRPr spc="9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083435"/>
            <a:ext cx="9993630" cy="6921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payloads,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15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5332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114" dirty="0"/>
              <a:t>Payload</a:t>
            </a:r>
            <a:r>
              <a:rPr sz="3650" spc="155" dirty="0"/>
              <a:t> </a:t>
            </a:r>
            <a:r>
              <a:rPr sz="3650" spc="-175" dirty="0"/>
              <a:t>vs.</a:t>
            </a:r>
            <a:r>
              <a:rPr sz="3650" spc="190" dirty="0"/>
              <a:t> </a:t>
            </a:r>
            <a:r>
              <a:rPr sz="3650" spc="10" dirty="0"/>
              <a:t>Orbit</a:t>
            </a:r>
            <a:r>
              <a:rPr sz="3650" spc="135" dirty="0"/>
              <a:t> </a:t>
            </a:r>
            <a:r>
              <a:rPr sz="3650" spc="-170" dirty="0"/>
              <a:t>Type</a:t>
            </a:r>
            <a:endParaRPr sz="36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3429000"/>
            <a:ext cx="9086850" cy="2095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22</a:t>
            </a:fld>
            <a:endParaRPr spc="9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312" y="545211"/>
            <a:ext cx="564261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5" dirty="0"/>
              <a:t>Launch</a:t>
            </a:r>
            <a:r>
              <a:rPr spc="114" dirty="0"/>
              <a:t> </a:t>
            </a:r>
            <a:r>
              <a:rPr spc="-245" dirty="0"/>
              <a:t>Success</a:t>
            </a:r>
            <a:r>
              <a:rPr spc="155" dirty="0"/>
              <a:t> </a:t>
            </a:r>
            <a:r>
              <a:rPr spc="-160" dirty="0"/>
              <a:t>Yearly</a:t>
            </a:r>
            <a:r>
              <a:rPr spc="160" dirty="0"/>
              <a:t> </a:t>
            </a:r>
            <a:r>
              <a:rPr spc="-130" dirty="0"/>
              <a:t>Trend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312" y="1770697"/>
            <a:ext cx="3282315" cy="126365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1300" marR="5080" indent="-228600">
              <a:lnSpc>
                <a:spcPct val="92200"/>
              </a:lnSpc>
              <a:spcBef>
                <a:spcPts val="3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5" dirty="0">
                <a:latin typeface="Microsoft Sans Serif"/>
                <a:cs typeface="Microsoft Sans Serif"/>
              </a:rPr>
              <a:t>From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the </a:t>
            </a:r>
            <a:r>
              <a:rPr sz="2150" spc="15" dirty="0">
                <a:latin typeface="Microsoft Sans Serif"/>
                <a:cs typeface="Microsoft Sans Serif"/>
              </a:rPr>
              <a:t>plot, </a:t>
            </a:r>
            <a:r>
              <a:rPr sz="2150" spc="-80" dirty="0">
                <a:latin typeface="Microsoft Sans Serif"/>
                <a:cs typeface="Microsoft Sans Serif"/>
              </a:rPr>
              <a:t>we</a:t>
            </a:r>
            <a:r>
              <a:rPr sz="2150" spc="-75" dirty="0">
                <a:latin typeface="Microsoft Sans Serif"/>
                <a:cs typeface="Microsoft Sans Serif"/>
              </a:rPr>
              <a:t> </a:t>
            </a:r>
            <a:r>
              <a:rPr sz="2150" spc="-100" dirty="0">
                <a:latin typeface="Microsoft Sans Serif"/>
                <a:cs typeface="Microsoft Sans Serif"/>
              </a:rPr>
              <a:t>can </a:t>
            </a:r>
            <a:r>
              <a:rPr sz="2150" spc="-95" dirty="0">
                <a:latin typeface="Microsoft Sans Serif"/>
                <a:cs typeface="Microsoft Sans Serif"/>
              </a:rPr>
              <a:t> </a:t>
            </a:r>
            <a:r>
              <a:rPr sz="2150" spc="-40" dirty="0">
                <a:latin typeface="Microsoft Sans Serif"/>
                <a:cs typeface="Microsoft Sans Serif"/>
              </a:rPr>
              <a:t>observe </a:t>
            </a:r>
            <a:r>
              <a:rPr sz="2150" spc="5" dirty="0">
                <a:latin typeface="Microsoft Sans Serif"/>
                <a:cs typeface="Microsoft Sans Serif"/>
              </a:rPr>
              <a:t>that </a:t>
            </a:r>
            <a:r>
              <a:rPr sz="2150" spc="-100" dirty="0">
                <a:latin typeface="Microsoft Sans Serif"/>
                <a:cs typeface="Microsoft Sans Serif"/>
              </a:rPr>
              <a:t>success</a:t>
            </a:r>
            <a:r>
              <a:rPr sz="2150" spc="-95" dirty="0">
                <a:latin typeface="Microsoft Sans Serif"/>
                <a:cs typeface="Microsoft Sans Serif"/>
              </a:rPr>
              <a:t> </a:t>
            </a:r>
            <a:r>
              <a:rPr sz="2150" spc="-20" dirty="0">
                <a:latin typeface="Microsoft Sans Serif"/>
                <a:cs typeface="Microsoft Sans Serif"/>
              </a:rPr>
              <a:t>rate </a:t>
            </a:r>
            <a:r>
              <a:rPr sz="2150" spc="-560" dirty="0">
                <a:latin typeface="Microsoft Sans Serif"/>
                <a:cs typeface="Microsoft Sans Serif"/>
              </a:rPr>
              <a:t> </a:t>
            </a:r>
            <a:r>
              <a:rPr sz="2150" spc="-70" dirty="0">
                <a:latin typeface="Microsoft Sans Serif"/>
                <a:cs typeface="Microsoft Sans Serif"/>
              </a:rPr>
              <a:t>since</a:t>
            </a:r>
            <a:r>
              <a:rPr sz="2150" spc="-65" dirty="0">
                <a:latin typeface="Microsoft Sans Serif"/>
                <a:cs typeface="Microsoft Sans Serif"/>
              </a:rPr>
              <a:t> </a:t>
            </a:r>
            <a:r>
              <a:rPr sz="2150" spc="120" dirty="0">
                <a:latin typeface="Microsoft Sans Serif"/>
                <a:cs typeface="Microsoft Sans Serif"/>
              </a:rPr>
              <a:t>2013 </a:t>
            </a:r>
            <a:r>
              <a:rPr sz="2150" spc="20" dirty="0">
                <a:latin typeface="Microsoft Sans Serif"/>
                <a:cs typeface="Microsoft Sans Serif"/>
              </a:rPr>
              <a:t>kept </a:t>
            </a:r>
            <a:r>
              <a:rPr sz="2150" spc="-20" dirty="0">
                <a:latin typeface="Microsoft Sans Serif"/>
                <a:cs typeface="Microsoft Sans Serif"/>
              </a:rPr>
              <a:t>on </a:t>
            </a:r>
            <a:r>
              <a:rPr sz="2150" spc="-15" dirty="0">
                <a:latin typeface="Microsoft Sans Serif"/>
                <a:cs typeface="Microsoft Sans Serif"/>
              </a:rPr>
              <a:t> </a:t>
            </a:r>
            <a:r>
              <a:rPr sz="2150" spc="-40" dirty="0">
                <a:latin typeface="Microsoft Sans Serif"/>
                <a:cs typeface="Microsoft Sans Serif"/>
              </a:rPr>
              <a:t>increasing</a:t>
            </a:r>
            <a:r>
              <a:rPr sz="2150" spc="75" dirty="0">
                <a:latin typeface="Microsoft Sans Serif"/>
                <a:cs typeface="Microsoft Sans Serif"/>
              </a:rPr>
              <a:t> </a:t>
            </a:r>
            <a:r>
              <a:rPr sz="2150" spc="60" dirty="0">
                <a:latin typeface="Microsoft Sans Serif"/>
                <a:cs typeface="Microsoft Sans Serif"/>
              </a:rPr>
              <a:t>till</a:t>
            </a:r>
            <a:r>
              <a:rPr sz="2150" spc="95" dirty="0">
                <a:latin typeface="Microsoft Sans Serif"/>
                <a:cs typeface="Microsoft Sans Serif"/>
              </a:rPr>
              <a:t> </a:t>
            </a:r>
            <a:r>
              <a:rPr sz="2150" spc="70" dirty="0">
                <a:latin typeface="Microsoft Sans Serif"/>
                <a:cs typeface="Microsoft Sans Serif"/>
              </a:rPr>
              <a:t>2020.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575"/>
            <a:ext cx="1019175" cy="2019300"/>
          </a:xfrm>
          <a:custGeom>
            <a:avLst/>
            <a:gdLst/>
            <a:ahLst/>
            <a:cxnLst/>
            <a:rect l="l" t="t" r="r" b="b"/>
            <a:pathLst>
              <a:path w="1019175" h="2019300">
                <a:moveTo>
                  <a:pt x="1019175" y="1009650"/>
                </a:moveTo>
                <a:lnTo>
                  <a:pt x="0" y="0"/>
                </a:lnTo>
                <a:lnTo>
                  <a:pt x="0" y="2019300"/>
                </a:lnTo>
                <a:lnTo>
                  <a:pt x="490537" y="1533347"/>
                </a:lnTo>
                <a:lnTo>
                  <a:pt x="670953" y="1713738"/>
                </a:lnTo>
                <a:lnTo>
                  <a:pt x="1014450" y="1370241"/>
                </a:lnTo>
                <a:lnTo>
                  <a:pt x="835647" y="1191463"/>
                </a:lnTo>
                <a:lnTo>
                  <a:pt x="1019175" y="100965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18164" y="0"/>
            <a:ext cx="974090" cy="1933575"/>
          </a:xfrm>
          <a:custGeom>
            <a:avLst/>
            <a:gdLst/>
            <a:ahLst/>
            <a:cxnLst/>
            <a:rect l="l" t="t" r="r" b="b"/>
            <a:pathLst>
              <a:path w="974090" h="1933575">
                <a:moveTo>
                  <a:pt x="973836" y="0"/>
                </a:moveTo>
                <a:lnTo>
                  <a:pt x="2286" y="966724"/>
                </a:lnTo>
                <a:lnTo>
                  <a:pt x="178981" y="1142580"/>
                </a:lnTo>
                <a:lnTo>
                  <a:pt x="0" y="1321562"/>
                </a:lnTo>
                <a:lnTo>
                  <a:pt x="349123" y="1670685"/>
                </a:lnTo>
                <a:lnTo>
                  <a:pt x="528955" y="1490853"/>
                </a:lnTo>
                <a:lnTo>
                  <a:pt x="973836" y="1933575"/>
                </a:lnTo>
                <a:lnTo>
                  <a:pt x="973836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9905" y="1998868"/>
            <a:ext cx="6200457" cy="34978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71250" y="6472554"/>
            <a:ext cx="2292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312" y="567436"/>
            <a:ext cx="448373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5" dirty="0"/>
              <a:t>All</a:t>
            </a:r>
            <a:r>
              <a:rPr sz="3650" spc="65" dirty="0"/>
              <a:t> </a:t>
            </a:r>
            <a:r>
              <a:rPr sz="3650" spc="-125" dirty="0"/>
              <a:t>Launch</a:t>
            </a:r>
            <a:r>
              <a:rPr sz="3650" spc="120" dirty="0"/>
              <a:t> </a:t>
            </a:r>
            <a:r>
              <a:rPr sz="3650" spc="-110" dirty="0"/>
              <a:t>Site</a:t>
            </a:r>
            <a:r>
              <a:rPr sz="3650" spc="90" dirty="0"/>
              <a:t> </a:t>
            </a:r>
            <a:r>
              <a:rPr sz="3650" spc="-195" dirty="0"/>
              <a:t>Names</a:t>
            </a:r>
            <a:endParaRPr sz="3650"/>
          </a:p>
        </p:txBody>
      </p:sp>
      <p:sp>
        <p:nvSpPr>
          <p:cNvPr id="3" name="object 3"/>
          <p:cNvSpPr txBox="1"/>
          <p:nvPr/>
        </p:nvSpPr>
        <p:spPr>
          <a:xfrm>
            <a:off x="722312" y="1770697"/>
            <a:ext cx="3830320" cy="126365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1300" marR="5080" indent="-228600">
              <a:lnSpc>
                <a:spcPct val="92200"/>
              </a:lnSpc>
              <a:spcBef>
                <a:spcPts val="3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70" dirty="0">
                <a:latin typeface="Microsoft Sans Serif"/>
                <a:cs typeface="Microsoft Sans Serif"/>
              </a:rPr>
              <a:t>We</a:t>
            </a:r>
            <a:r>
              <a:rPr sz="2150" spc="-165" dirty="0">
                <a:latin typeface="Microsoft Sans Serif"/>
                <a:cs typeface="Microsoft Sans Serif"/>
              </a:rPr>
              <a:t> </a:t>
            </a:r>
            <a:r>
              <a:rPr sz="2150" spc="-55" dirty="0">
                <a:latin typeface="Microsoft Sans Serif"/>
                <a:cs typeface="Microsoft Sans Serif"/>
              </a:rPr>
              <a:t>used</a:t>
            </a:r>
            <a:r>
              <a:rPr sz="2150" spc="-50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the </a:t>
            </a:r>
            <a:r>
              <a:rPr sz="2150" spc="-60" dirty="0">
                <a:latin typeface="Microsoft Sans Serif"/>
                <a:cs typeface="Microsoft Sans Serif"/>
              </a:rPr>
              <a:t>key</a:t>
            </a:r>
            <a:r>
              <a:rPr sz="2150" spc="-55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word </a:t>
            </a:r>
            <a:r>
              <a:rPr sz="2150" spc="5" dirty="0">
                <a:latin typeface="Microsoft Sans Serif"/>
                <a:cs typeface="Microsoft Sans Serif"/>
              </a:rPr>
              <a:t> </a:t>
            </a:r>
            <a:r>
              <a:rPr sz="2150" b="1" spc="-114" dirty="0">
                <a:latin typeface="Arial"/>
                <a:cs typeface="Arial"/>
              </a:rPr>
              <a:t>D</a:t>
            </a:r>
            <a:r>
              <a:rPr sz="2150" b="1" spc="-15" dirty="0">
                <a:latin typeface="Arial"/>
                <a:cs typeface="Arial"/>
              </a:rPr>
              <a:t>I</a:t>
            </a:r>
            <a:r>
              <a:rPr sz="2150" b="1" spc="-310" dirty="0">
                <a:latin typeface="Arial"/>
                <a:cs typeface="Arial"/>
              </a:rPr>
              <a:t>S</a:t>
            </a:r>
            <a:r>
              <a:rPr sz="2150" b="1" spc="-265" dirty="0">
                <a:latin typeface="Arial"/>
                <a:cs typeface="Arial"/>
              </a:rPr>
              <a:t>T</a:t>
            </a:r>
            <a:r>
              <a:rPr sz="2150" b="1" spc="-75" dirty="0">
                <a:latin typeface="Arial"/>
                <a:cs typeface="Arial"/>
              </a:rPr>
              <a:t>I</a:t>
            </a:r>
            <a:r>
              <a:rPr sz="2150" b="1" spc="-204" dirty="0">
                <a:latin typeface="Arial"/>
                <a:cs typeface="Arial"/>
              </a:rPr>
              <a:t>NC</a:t>
            </a:r>
            <a:r>
              <a:rPr sz="2150" b="1" spc="-225" dirty="0">
                <a:latin typeface="Arial"/>
                <a:cs typeface="Arial"/>
              </a:rPr>
              <a:t>T</a:t>
            </a:r>
            <a:r>
              <a:rPr sz="2150" b="1" spc="10" dirty="0">
                <a:latin typeface="Arial"/>
                <a:cs typeface="Arial"/>
              </a:rPr>
              <a:t> </a:t>
            </a:r>
            <a:r>
              <a:rPr sz="2150" spc="145" dirty="0">
                <a:latin typeface="Microsoft Sans Serif"/>
                <a:cs typeface="Microsoft Sans Serif"/>
              </a:rPr>
              <a:t>t</a:t>
            </a:r>
            <a:r>
              <a:rPr sz="2150" spc="5" dirty="0">
                <a:latin typeface="Microsoft Sans Serif"/>
                <a:cs typeface="Microsoft Sans Serif"/>
              </a:rPr>
              <a:t>o</a:t>
            </a:r>
            <a:r>
              <a:rPr sz="2150" spc="100" dirty="0">
                <a:latin typeface="Microsoft Sans Serif"/>
                <a:cs typeface="Microsoft Sans Serif"/>
              </a:rPr>
              <a:t> </a:t>
            </a:r>
            <a:r>
              <a:rPr sz="2150" spc="-180" dirty="0">
                <a:latin typeface="Microsoft Sans Serif"/>
                <a:cs typeface="Microsoft Sans Serif"/>
              </a:rPr>
              <a:t>s</a:t>
            </a:r>
            <a:r>
              <a:rPr sz="2150" dirty="0">
                <a:latin typeface="Microsoft Sans Serif"/>
                <a:cs typeface="Microsoft Sans Serif"/>
              </a:rPr>
              <a:t>h</a:t>
            </a:r>
            <a:r>
              <a:rPr sz="2150" spc="-15" dirty="0">
                <a:latin typeface="Microsoft Sans Serif"/>
                <a:cs typeface="Microsoft Sans Serif"/>
              </a:rPr>
              <a:t>ow</a:t>
            </a:r>
            <a:r>
              <a:rPr sz="2150" spc="85" dirty="0">
                <a:latin typeface="Microsoft Sans Serif"/>
                <a:cs typeface="Microsoft Sans Serif"/>
              </a:rPr>
              <a:t> </a:t>
            </a:r>
            <a:r>
              <a:rPr sz="2150" spc="75" dirty="0">
                <a:latin typeface="Microsoft Sans Serif"/>
                <a:cs typeface="Microsoft Sans Serif"/>
              </a:rPr>
              <a:t>o</a:t>
            </a:r>
            <a:r>
              <a:rPr sz="2150" spc="-70" dirty="0">
                <a:latin typeface="Microsoft Sans Serif"/>
                <a:cs typeface="Microsoft Sans Serif"/>
              </a:rPr>
              <a:t>n</a:t>
            </a:r>
            <a:r>
              <a:rPr sz="2150" spc="-20" dirty="0">
                <a:latin typeface="Microsoft Sans Serif"/>
                <a:cs typeface="Microsoft Sans Serif"/>
              </a:rPr>
              <a:t>l</a:t>
            </a:r>
            <a:r>
              <a:rPr sz="2150" spc="-35" dirty="0">
                <a:latin typeface="Microsoft Sans Serif"/>
                <a:cs typeface="Microsoft Sans Serif"/>
              </a:rPr>
              <a:t>y</a:t>
            </a:r>
            <a:r>
              <a:rPr sz="2150" spc="8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u</a:t>
            </a:r>
            <a:r>
              <a:rPr sz="2150" spc="-70" dirty="0">
                <a:latin typeface="Microsoft Sans Serif"/>
                <a:cs typeface="Microsoft Sans Serif"/>
              </a:rPr>
              <a:t>n</a:t>
            </a:r>
            <a:r>
              <a:rPr sz="2150" spc="10" dirty="0">
                <a:latin typeface="Microsoft Sans Serif"/>
                <a:cs typeface="Microsoft Sans Serif"/>
              </a:rPr>
              <a:t>i</a:t>
            </a:r>
            <a:r>
              <a:rPr sz="2150" spc="90" dirty="0">
                <a:latin typeface="Microsoft Sans Serif"/>
                <a:cs typeface="Microsoft Sans Serif"/>
              </a:rPr>
              <a:t>q</a:t>
            </a:r>
            <a:r>
              <a:rPr sz="2150" spc="-70" dirty="0">
                <a:latin typeface="Microsoft Sans Serif"/>
                <a:cs typeface="Microsoft Sans Serif"/>
              </a:rPr>
              <a:t>ue  </a:t>
            </a:r>
            <a:r>
              <a:rPr sz="2150" spc="-55" dirty="0">
                <a:latin typeface="Microsoft Sans Serif"/>
                <a:cs typeface="Microsoft Sans Serif"/>
              </a:rPr>
              <a:t>launch</a:t>
            </a:r>
            <a:r>
              <a:rPr sz="2150" spc="-50" dirty="0">
                <a:latin typeface="Microsoft Sans Serif"/>
                <a:cs typeface="Microsoft Sans Serif"/>
              </a:rPr>
              <a:t> </a:t>
            </a:r>
            <a:r>
              <a:rPr sz="2150" spc="-40" dirty="0">
                <a:latin typeface="Microsoft Sans Serif"/>
                <a:cs typeface="Microsoft Sans Serif"/>
              </a:rPr>
              <a:t>sites </a:t>
            </a:r>
            <a:r>
              <a:rPr sz="2150" spc="5" dirty="0">
                <a:latin typeface="Microsoft Sans Serif"/>
                <a:cs typeface="Microsoft Sans Serif"/>
              </a:rPr>
              <a:t>from </a:t>
            </a:r>
            <a:r>
              <a:rPr sz="2150" spc="-10" dirty="0">
                <a:latin typeface="Microsoft Sans Serif"/>
                <a:cs typeface="Microsoft Sans Serif"/>
              </a:rPr>
              <a:t>the </a:t>
            </a:r>
            <a:r>
              <a:rPr sz="2150" spc="-125" dirty="0">
                <a:latin typeface="Microsoft Sans Serif"/>
                <a:cs typeface="Microsoft Sans Serif"/>
              </a:rPr>
              <a:t>SpaceX </a:t>
            </a:r>
            <a:r>
              <a:rPr sz="2150" spc="-12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data.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575"/>
            <a:ext cx="1019175" cy="2019300"/>
          </a:xfrm>
          <a:custGeom>
            <a:avLst/>
            <a:gdLst/>
            <a:ahLst/>
            <a:cxnLst/>
            <a:rect l="l" t="t" r="r" b="b"/>
            <a:pathLst>
              <a:path w="1019175" h="2019300">
                <a:moveTo>
                  <a:pt x="1019175" y="1009650"/>
                </a:moveTo>
                <a:lnTo>
                  <a:pt x="0" y="0"/>
                </a:lnTo>
                <a:lnTo>
                  <a:pt x="0" y="2019300"/>
                </a:lnTo>
                <a:lnTo>
                  <a:pt x="490537" y="1533347"/>
                </a:lnTo>
                <a:lnTo>
                  <a:pt x="670953" y="1713738"/>
                </a:lnTo>
                <a:lnTo>
                  <a:pt x="1014450" y="1370241"/>
                </a:lnTo>
                <a:lnTo>
                  <a:pt x="835647" y="1191463"/>
                </a:lnTo>
                <a:lnTo>
                  <a:pt x="1019175" y="100965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5048" y="2330280"/>
            <a:ext cx="6198776" cy="328558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8164" y="0"/>
            <a:ext cx="974090" cy="1933575"/>
          </a:xfrm>
          <a:custGeom>
            <a:avLst/>
            <a:gdLst/>
            <a:ahLst/>
            <a:cxnLst/>
            <a:rect l="l" t="t" r="r" b="b"/>
            <a:pathLst>
              <a:path w="974090" h="1933575">
                <a:moveTo>
                  <a:pt x="973836" y="0"/>
                </a:moveTo>
                <a:lnTo>
                  <a:pt x="2286" y="966724"/>
                </a:lnTo>
                <a:lnTo>
                  <a:pt x="178981" y="1142580"/>
                </a:lnTo>
                <a:lnTo>
                  <a:pt x="0" y="1321562"/>
                </a:lnTo>
                <a:lnTo>
                  <a:pt x="349123" y="1670685"/>
                </a:lnTo>
                <a:lnTo>
                  <a:pt x="528955" y="1490853"/>
                </a:lnTo>
                <a:lnTo>
                  <a:pt x="973836" y="1933575"/>
                </a:lnTo>
                <a:lnTo>
                  <a:pt x="973836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71250" y="6472554"/>
            <a:ext cx="2292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932616"/>
            <a:ext cx="9374505" cy="6915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46405"/>
            <a:ext cx="72656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135" dirty="0"/>
              <a:t>Launch</a:t>
            </a:r>
            <a:r>
              <a:rPr sz="3650" spc="140" dirty="0"/>
              <a:t> </a:t>
            </a:r>
            <a:r>
              <a:rPr sz="3650" spc="-110" dirty="0"/>
              <a:t>Site</a:t>
            </a:r>
            <a:r>
              <a:rPr sz="3650" spc="180" dirty="0"/>
              <a:t> </a:t>
            </a:r>
            <a:r>
              <a:rPr sz="3650" spc="-195" dirty="0"/>
              <a:t>Names</a:t>
            </a:r>
            <a:r>
              <a:rPr sz="3650" spc="110" dirty="0"/>
              <a:t> </a:t>
            </a:r>
            <a:r>
              <a:rPr sz="3650" spc="-75" dirty="0"/>
              <a:t>Begin</a:t>
            </a:r>
            <a:r>
              <a:rPr sz="3650" spc="145" dirty="0"/>
              <a:t> </a:t>
            </a:r>
            <a:r>
              <a:rPr sz="3650" spc="35" dirty="0"/>
              <a:t>with</a:t>
            </a:r>
            <a:r>
              <a:rPr sz="3650" spc="140" dirty="0"/>
              <a:t> </a:t>
            </a:r>
            <a:r>
              <a:rPr sz="3650" spc="-215" dirty="0"/>
              <a:t>'CCA'</a:t>
            </a:r>
            <a:endParaRPr sz="36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775" y="1628775"/>
            <a:ext cx="10029825" cy="29051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25</a:t>
            </a:fld>
            <a:endParaRPr spc="9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9041765" cy="6915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46405"/>
            <a:ext cx="38887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75" dirty="0"/>
              <a:t>Total</a:t>
            </a:r>
            <a:r>
              <a:rPr sz="3650" spc="130" dirty="0"/>
              <a:t> </a:t>
            </a:r>
            <a:r>
              <a:rPr sz="3650" spc="-114" dirty="0"/>
              <a:t>Payload</a:t>
            </a:r>
            <a:r>
              <a:rPr sz="3650" spc="70" dirty="0"/>
              <a:t> </a:t>
            </a:r>
            <a:r>
              <a:rPr sz="3650" spc="-185" dirty="0"/>
              <a:t>Mass</a:t>
            </a:r>
            <a:endParaRPr sz="36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7375" y="2838450"/>
            <a:ext cx="7419975" cy="2933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26</a:t>
            </a:fld>
            <a:endParaRPr spc="9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8662" y="581024"/>
            <a:ext cx="2752090" cy="160718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490"/>
              </a:spcBef>
            </a:pPr>
            <a:r>
              <a:rPr sz="3650" spc="-100" dirty="0"/>
              <a:t>Average </a:t>
            </a:r>
            <a:r>
              <a:rPr sz="3650" spc="-95" dirty="0"/>
              <a:t> </a:t>
            </a:r>
            <a:r>
              <a:rPr sz="3650" spc="-114" dirty="0"/>
              <a:t>Payload</a:t>
            </a:r>
            <a:r>
              <a:rPr sz="3650" spc="85" dirty="0"/>
              <a:t> </a:t>
            </a:r>
            <a:r>
              <a:rPr sz="3650" spc="-210" dirty="0"/>
              <a:t>Mass </a:t>
            </a:r>
            <a:r>
              <a:rPr sz="3650" spc="-955" dirty="0"/>
              <a:t> </a:t>
            </a:r>
            <a:r>
              <a:rPr sz="3650" spc="-40" dirty="0"/>
              <a:t>by</a:t>
            </a:r>
            <a:r>
              <a:rPr sz="3650" spc="100" dirty="0"/>
              <a:t> </a:t>
            </a:r>
            <a:r>
              <a:rPr sz="3650" spc="-10" dirty="0"/>
              <a:t>F9</a:t>
            </a:r>
            <a:r>
              <a:rPr sz="3650" spc="90" dirty="0"/>
              <a:t> </a:t>
            </a:r>
            <a:r>
              <a:rPr sz="3650" spc="45" dirty="0"/>
              <a:t>v1.1</a:t>
            </a:r>
            <a:endParaRPr sz="3650"/>
          </a:p>
        </p:txBody>
      </p:sp>
      <p:sp>
        <p:nvSpPr>
          <p:cNvPr id="3" name="object 3"/>
          <p:cNvSpPr txBox="1"/>
          <p:nvPr/>
        </p:nvSpPr>
        <p:spPr>
          <a:xfrm>
            <a:off x="728662" y="2427287"/>
            <a:ext cx="3181985" cy="11550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ct val="89700"/>
              </a:lnSpc>
              <a:spcBef>
                <a:spcPts val="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70" dirty="0">
                <a:latin typeface="Microsoft Sans Serif"/>
                <a:cs typeface="Microsoft Sans Serif"/>
              </a:rPr>
              <a:t>We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c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-5" dirty="0">
                <a:latin typeface="Microsoft Sans Serif"/>
                <a:cs typeface="Microsoft Sans Serif"/>
              </a:rPr>
              <a:t>l</a:t>
            </a:r>
            <a:r>
              <a:rPr sz="2000" spc="-105" dirty="0">
                <a:latin typeface="Microsoft Sans Serif"/>
                <a:cs typeface="Microsoft Sans Serif"/>
              </a:rPr>
              <a:t>c</a:t>
            </a:r>
            <a:r>
              <a:rPr sz="2000" spc="-65" dirty="0">
                <a:latin typeface="Microsoft Sans Serif"/>
                <a:cs typeface="Microsoft Sans Serif"/>
              </a:rPr>
              <a:t>u</a:t>
            </a:r>
            <a:r>
              <a:rPr sz="2000" spc="-5" dirty="0">
                <a:latin typeface="Microsoft Sans Serif"/>
                <a:cs typeface="Microsoft Sans Serif"/>
              </a:rPr>
              <a:t>l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spc="-14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spc="-65" dirty="0">
                <a:latin typeface="Microsoft Sans Serif"/>
                <a:cs typeface="Microsoft Sans Serif"/>
              </a:rPr>
              <a:t>h</a:t>
            </a:r>
            <a:r>
              <a:rPr sz="2000" spc="-100" dirty="0">
                <a:latin typeface="Microsoft Sans Serif"/>
                <a:cs typeface="Microsoft Sans Serif"/>
              </a:rPr>
              <a:t>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-30" dirty="0">
                <a:latin typeface="Microsoft Sans Serif"/>
                <a:cs typeface="Microsoft Sans Serif"/>
              </a:rPr>
              <a:t>v</a:t>
            </a:r>
            <a:r>
              <a:rPr sz="2000" spc="-140" dirty="0">
                <a:latin typeface="Microsoft Sans Serif"/>
                <a:cs typeface="Microsoft Sans Serif"/>
              </a:rPr>
              <a:t>e</a:t>
            </a:r>
            <a:r>
              <a:rPr sz="2000" spc="5" dirty="0">
                <a:latin typeface="Microsoft Sans Serif"/>
                <a:cs typeface="Microsoft Sans Serif"/>
              </a:rPr>
              <a:t>r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g</a:t>
            </a:r>
            <a:r>
              <a:rPr sz="2000" spc="-65" dirty="0">
                <a:latin typeface="Microsoft Sans Serif"/>
                <a:cs typeface="Microsoft Sans Serif"/>
              </a:rPr>
              <a:t>e 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mass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carried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by 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booster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version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F9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v1.1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as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70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38675" y="0"/>
            <a:ext cx="7553325" cy="6858000"/>
            <a:chOff x="4638675" y="0"/>
            <a:chExt cx="7553325" cy="6858000"/>
          </a:xfrm>
        </p:grpSpPr>
        <p:sp>
          <p:nvSpPr>
            <p:cNvPr id="5" name="object 5"/>
            <p:cNvSpPr/>
            <p:nvPr/>
          </p:nvSpPr>
          <p:spPr>
            <a:xfrm>
              <a:off x="463867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33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3325" y="6858000"/>
                  </a:lnTo>
                  <a:lnTo>
                    <a:pt x="7553325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7775" y="514286"/>
              <a:ext cx="6719951" cy="587222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29276" y="566737"/>
              <a:ext cx="6581775" cy="5734050"/>
            </a:xfrm>
            <a:custGeom>
              <a:avLst/>
              <a:gdLst/>
              <a:ahLst/>
              <a:cxnLst/>
              <a:rect l="l" t="t" r="r" b="b"/>
              <a:pathLst>
                <a:path w="6581775" h="5734050">
                  <a:moveTo>
                    <a:pt x="6581775" y="0"/>
                  </a:moveTo>
                  <a:lnTo>
                    <a:pt x="0" y="0"/>
                  </a:lnTo>
                  <a:lnTo>
                    <a:pt x="0" y="5734050"/>
                  </a:lnTo>
                  <a:lnTo>
                    <a:pt x="6581775" y="5734050"/>
                  </a:lnTo>
                  <a:lnTo>
                    <a:pt x="6581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9276" y="566737"/>
              <a:ext cx="6581775" cy="5734050"/>
            </a:xfrm>
            <a:custGeom>
              <a:avLst/>
              <a:gdLst/>
              <a:ahLst/>
              <a:cxnLst/>
              <a:rect l="l" t="t" r="r" b="b"/>
              <a:pathLst>
                <a:path w="6581775" h="5734050">
                  <a:moveTo>
                    <a:pt x="0" y="5734050"/>
                  </a:moveTo>
                  <a:lnTo>
                    <a:pt x="6581775" y="5734050"/>
                  </a:lnTo>
                  <a:lnTo>
                    <a:pt x="6581775" y="0"/>
                  </a:lnTo>
                  <a:lnTo>
                    <a:pt x="0" y="0"/>
                  </a:lnTo>
                  <a:lnTo>
                    <a:pt x="0" y="5734050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0200" y="2219325"/>
              <a:ext cx="6019800" cy="2419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076051" y="6472554"/>
            <a:ext cx="2286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312" y="545211"/>
            <a:ext cx="734695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First</a:t>
            </a:r>
            <a:r>
              <a:rPr spc="110" dirty="0"/>
              <a:t> </a:t>
            </a:r>
            <a:r>
              <a:rPr spc="-175" dirty="0"/>
              <a:t>Successful</a:t>
            </a:r>
            <a:r>
              <a:rPr spc="114" dirty="0"/>
              <a:t> </a:t>
            </a:r>
            <a:r>
              <a:rPr spc="-120" dirty="0"/>
              <a:t>Ground</a:t>
            </a:r>
            <a:r>
              <a:rPr spc="80" dirty="0"/>
              <a:t> </a:t>
            </a:r>
            <a:r>
              <a:rPr spc="-70" dirty="0"/>
              <a:t>Landing</a:t>
            </a:r>
            <a:r>
              <a:rPr spc="80" dirty="0"/>
              <a:t> </a:t>
            </a:r>
            <a:r>
              <a:rPr spc="-105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912" y="1780222"/>
            <a:ext cx="3736975" cy="103505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66700" marR="30480" indent="-228600">
              <a:lnSpc>
                <a:spcPct val="89200"/>
              </a:lnSpc>
              <a:spcBef>
                <a:spcPts val="335"/>
              </a:spcBef>
              <a:buFont typeface="Arial MT"/>
              <a:buChar char="•"/>
              <a:tabLst>
                <a:tab pos="266065" algn="l"/>
                <a:tab pos="266700" algn="l"/>
              </a:tabLst>
            </a:pPr>
            <a:r>
              <a:rPr sz="1800" spc="-150" dirty="0">
                <a:latin typeface="Microsoft Sans Serif"/>
                <a:cs typeface="Microsoft Sans Serif"/>
              </a:rPr>
              <a:t>We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observed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35" dirty="0">
                <a:latin typeface="Microsoft Sans Serif"/>
                <a:cs typeface="Microsoft Sans Serif"/>
              </a:rPr>
              <a:t>the </a:t>
            </a:r>
            <a:r>
              <a:rPr sz="1800" spc="-50" dirty="0">
                <a:latin typeface="Microsoft Sans Serif"/>
                <a:cs typeface="Microsoft Sans Serif"/>
              </a:rPr>
              <a:t>dates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 the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first </a:t>
            </a:r>
            <a:r>
              <a:rPr sz="1800" spc="-75" dirty="0">
                <a:latin typeface="Microsoft Sans Serif"/>
                <a:cs typeface="Microsoft Sans Serif"/>
              </a:rPr>
              <a:t>successful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 </a:t>
            </a:r>
            <a:r>
              <a:rPr sz="1800" spc="-45" dirty="0">
                <a:latin typeface="Microsoft Sans Serif"/>
                <a:cs typeface="Microsoft Sans Serif"/>
              </a:rPr>
              <a:t>outcome </a:t>
            </a:r>
            <a:r>
              <a:rPr sz="1800" spc="-40" dirty="0">
                <a:latin typeface="Microsoft Sans Serif"/>
                <a:cs typeface="Microsoft Sans Serif"/>
              </a:rPr>
              <a:t>on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ground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pad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was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22</a:t>
            </a:r>
            <a:r>
              <a:rPr sz="1800" spc="67" baseline="23148" dirty="0">
                <a:latin typeface="Microsoft Sans Serif"/>
                <a:cs typeface="Microsoft Sans Serif"/>
              </a:rPr>
              <a:t>nd</a:t>
            </a:r>
            <a:r>
              <a:rPr sz="1800" spc="262" baseline="23148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December 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575"/>
            <a:ext cx="1019175" cy="2019300"/>
          </a:xfrm>
          <a:custGeom>
            <a:avLst/>
            <a:gdLst/>
            <a:ahLst/>
            <a:cxnLst/>
            <a:rect l="l" t="t" r="r" b="b"/>
            <a:pathLst>
              <a:path w="1019175" h="2019300">
                <a:moveTo>
                  <a:pt x="1019175" y="1009650"/>
                </a:moveTo>
                <a:lnTo>
                  <a:pt x="0" y="0"/>
                </a:lnTo>
                <a:lnTo>
                  <a:pt x="0" y="2019300"/>
                </a:lnTo>
                <a:lnTo>
                  <a:pt x="490537" y="1533347"/>
                </a:lnTo>
                <a:lnTo>
                  <a:pt x="670953" y="1713738"/>
                </a:lnTo>
                <a:lnTo>
                  <a:pt x="1014450" y="1370241"/>
                </a:lnTo>
                <a:lnTo>
                  <a:pt x="835647" y="1191463"/>
                </a:lnTo>
                <a:lnTo>
                  <a:pt x="1019175" y="100965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9120" y="2819089"/>
            <a:ext cx="6234704" cy="207769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8164" y="0"/>
            <a:ext cx="974090" cy="1933575"/>
          </a:xfrm>
          <a:custGeom>
            <a:avLst/>
            <a:gdLst/>
            <a:ahLst/>
            <a:cxnLst/>
            <a:rect l="l" t="t" r="r" b="b"/>
            <a:pathLst>
              <a:path w="974090" h="1933575">
                <a:moveTo>
                  <a:pt x="973836" y="0"/>
                </a:moveTo>
                <a:lnTo>
                  <a:pt x="2286" y="966724"/>
                </a:lnTo>
                <a:lnTo>
                  <a:pt x="178981" y="1142580"/>
                </a:lnTo>
                <a:lnTo>
                  <a:pt x="0" y="1321562"/>
                </a:lnTo>
                <a:lnTo>
                  <a:pt x="349123" y="1670685"/>
                </a:lnTo>
                <a:lnTo>
                  <a:pt x="528955" y="1490853"/>
                </a:lnTo>
                <a:lnTo>
                  <a:pt x="973836" y="1933575"/>
                </a:lnTo>
                <a:lnTo>
                  <a:pt x="973836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76051" y="6472554"/>
            <a:ext cx="2286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577" y="972438"/>
            <a:ext cx="698500" cy="698500"/>
          </a:xfrm>
          <a:custGeom>
            <a:avLst/>
            <a:gdLst/>
            <a:ahLst/>
            <a:cxnLst/>
            <a:rect l="l" t="t" r="r" b="b"/>
            <a:pathLst>
              <a:path w="698500" h="698500">
                <a:moveTo>
                  <a:pt x="349110" y="0"/>
                </a:moveTo>
                <a:lnTo>
                  <a:pt x="0" y="349123"/>
                </a:lnTo>
                <a:lnTo>
                  <a:pt x="349110" y="698246"/>
                </a:lnTo>
                <a:lnTo>
                  <a:pt x="698207" y="349123"/>
                </a:lnTo>
                <a:lnTo>
                  <a:pt x="349110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71550" cy="1933575"/>
          </a:xfrm>
          <a:custGeom>
            <a:avLst/>
            <a:gdLst/>
            <a:ahLst/>
            <a:cxnLst/>
            <a:rect l="l" t="t" r="r" b="b"/>
            <a:pathLst>
              <a:path w="971550" h="1933575">
                <a:moveTo>
                  <a:pt x="0" y="0"/>
                </a:moveTo>
                <a:lnTo>
                  <a:pt x="0" y="1933575"/>
                </a:lnTo>
                <a:lnTo>
                  <a:pt x="971549" y="966724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5"/>
              </a:spcBef>
            </a:pPr>
            <a:r>
              <a:rPr spc="-175" dirty="0"/>
              <a:t>Successful</a:t>
            </a:r>
            <a:r>
              <a:rPr spc="120" dirty="0"/>
              <a:t> </a:t>
            </a:r>
            <a:r>
              <a:rPr spc="-75" dirty="0"/>
              <a:t>Drone</a:t>
            </a:r>
            <a:r>
              <a:rPr spc="90" dirty="0"/>
              <a:t> </a:t>
            </a:r>
            <a:r>
              <a:rPr spc="-125" dirty="0"/>
              <a:t>Ship</a:t>
            </a:r>
            <a:r>
              <a:rPr spc="90" dirty="0"/>
              <a:t> </a:t>
            </a:r>
            <a:r>
              <a:rPr spc="-70" dirty="0"/>
              <a:t>Landing</a:t>
            </a:r>
            <a:r>
              <a:rPr spc="85" dirty="0"/>
              <a:t> </a:t>
            </a:r>
            <a:r>
              <a:rPr spc="10" dirty="0"/>
              <a:t>with</a:t>
            </a:r>
            <a:r>
              <a:rPr spc="130" dirty="0"/>
              <a:t> </a:t>
            </a:r>
            <a:r>
              <a:rPr spc="-140" dirty="0"/>
              <a:t>Payload</a:t>
            </a:r>
            <a:r>
              <a:rPr spc="85" dirty="0"/>
              <a:t> </a:t>
            </a:r>
            <a:r>
              <a:rPr spc="-90" dirty="0"/>
              <a:t>between </a:t>
            </a:r>
            <a:r>
              <a:rPr spc="-940" dirty="0"/>
              <a:t> </a:t>
            </a:r>
            <a:r>
              <a:rPr spc="175" dirty="0"/>
              <a:t>4000</a:t>
            </a:r>
            <a:r>
              <a:rPr spc="145" dirty="0"/>
              <a:t> </a:t>
            </a:r>
            <a:r>
              <a:rPr spc="-105" dirty="0"/>
              <a:t>and</a:t>
            </a:r>
            <a:r>
              <a:rPr spc="85" dirty="0"/>
              <a:t> </a:t>
            </a:r>
            <a:r>
              <a:rPr spc="175" dirty="0"/>
              <a:t>6000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700" y="1781175"/>
            <a:ext cx="6248400" cy="42862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28508" y="1770697"/>
            <a:ext cx="3823970" cy="225171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ct val="8990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70" dirty="0">
                <a:latin typeface="Microsoft Sans Serif"/>
                <a:cs typeface="Microsoft Sans Serif"/>
              </a:rPr>
              <a:t>We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</a:t>
            </a:r>
            <a:r>
              <a:rPr sz="2000" spc="-105" dirty="0">
                <a:latin typeface="Microsoft Sans Serif"/>
                <a:cs typeface="Microsoft Sans Serif"/>
              </a:rPr>
              <a:t>s</a:t>
            </a:r>
            <a:r>
              <a:rPr sz="2000" spc="-14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d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spc="-70" dirty="0">
                <a:latin typeface="Microsoft Sans Serif"/>
                <a:cs typeface="Microsoft Sans Serif"/>
              </a:rPr>
              <a:t>h</a:t>
            </a:r>
            <a:r>
              <a:rPr sz="2000" spc="-100" dirty="0">
                <a:latin typeface="Microsoft Sans Serif"/>
                <a:cs typeface="Microsoft Sans Serif"/>
              </a:rPr>
              <a:t>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b="1" spc="-315" dirty="0">
                <a:latin typeface="Arial"/>
                <a:cs typeface="Arial"/>
              </a:rPr>
              <a:t>W</a:t>
            </a:r>
            <a:r>
              <a:rPr sz="2000" b="1" spc="-95" dirty="0">
                <a:latin typeface="Arial"/>
                <a:cs typeface="Arial"/>
              </a:rPr>
              <a:t>H</a:t>
            </a:r>
            <a:r>
              <a:rPr sz="2000" b="1" spc="-360" dirty="0">
                <a:latin typeface="Arial"/>
                <a:cs typeface="Arial"/>
              </a:rPr>
              <a:t>E</a:t>
            </a:r>
            <a:r>
              <a:rPr sz="2000" b="1" spc="-320" dirty="0">
                <a:latin typeface="Arial"/>
                <a:cs typeface="Arial"/>
              </a:rPr>
              <a:t>R</a:t>
            </a:r>
            <a:r>
              <a:rPr sz="2000" b="1" spc="-260" dirty="0">
                <a:latin typeface="Arial"/>
                <a:cs typeface="Arial"/>
              </a:rPr>
              <a:t>E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c</a:t>
            </a:r>
            <a:r>
              <a:rPr sz="2000" spc="-10" dirty="0">
                <a:latin typeface="Microsoft Sans Serif"/>
                <a:cs typeface="Microsoft Sans Serif"/>
              </a:rPr>
              <a:t>l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-70" dirty="0">
                <a:latin typeface="Microsoft Sans Serif"/>
                <a:cs typeface="Microsoft Sans Serif"/>
              </a:rPr>
              <a:t>u</a:t>
            </a:r>
            <a:r>
              <a:rPr sz="2000" spc="-105" dirty="0">
                <a:latin typeface="Microsoft Sans Serif"/>
                <a:cs typeface="Microsoft Sans Serif"/>
              </a:rPr>
              <a:t>s</a:t>
            </a:r>
            <a:r>
              <a:rPr sz="2000" spc="-100" dirty="0">
                <a:latin typeface="Microsoft Sans Serif"/>
                <a:cs typeface="Microsoft Sans Serif"/>
              </a:rPr>
              <a:t>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dirty="0">
                <a:latin typeface="Microsoft Sans Serif"/>
                <a:cs typeface="Microsoft Sans Serif"/>
              </a:rPr>
              <a:t>o  filter </a:t>
            </a:r>
            <a:r>
              <a:rPr sz="2000" spc="25" dirty="0">
                <a:latin typeface="Microsoft Sans Serif"/>
                <a:cs typeface="Microsoft Sans Serif"/>
              </a:rPr>
              <a:t>for </a:t>
            </a:r>
            <a:r>
              <a:rPr sz="2000" spc="-35" dirty="0">
                <a:latin typeface="Microsoft Sans Serif"/>
                <a:cs typeface="Microsoft Sans Serif"/>
              </a:rPr>
              <a:t>boosters </a:t>
            </a:r>
            <a:r>
              <a:rPr sz="2000" spc="-65" dirty="0">
                <a:latin typeface="Microsoft Sans Serif"/>
                <a:cs typeface="Microsoft Sans Serif"/>
              </a:rPr>
              <a:t>which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have 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successfully</a:t>
            </a:r>
            <a:r>
              <a:rPr sz="2000" spc="37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landed </a:t>
            </a:r>
            <a:r>
              <a:rPr sz="2000" spc="-15" dirty="0">
                <a:latin typeface="Microsoft Sans Serif"/>
                <a:cs typeface="Microsoft Sans Serif"/>
              </a:rPr>
              <a:t>on </a:t>
            </a:r>
            <a:r>
              <a:rPr sz="2000" spc="-30" dirty="0">
                <a:latin typeface="Microsoft Sans Serif"/>
                <a:cs typeface="Microsoft Sans Serif"/>
              </a:rPr>
              <a:t>drone 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ship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the</a:t>
            </a:r>
            <a:r>
              <a:rPr sz="2000" spc="80" dirty="0">
                <a:latin typeface="Microsoft Sans Serif"/>
                <a:cs typeface="Microsoft Sans Serif"/>
              </a:rPr>
              <a:t> </a:t>
            </a:r>
            <a:r>
              <a:rPr sz="2000" b="1" spc="-135" dirty="0">
                <a:latin typeface="Arial"/>
                <a:cs typeface="Arial"/>
              </a:rPr>
              <a:t>AND </a:t>
            </a:r>
            <a:r>
              <a:rPr sz="2000" b="1" spc="-130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condition</a:t>
            </a:r>
            <a:r>
              <a:rPr sz="2000" spc="80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to</a:t>
            </a:r>
            <a:r>
              <a:rPr sz="2000" spc="114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determine 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successful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with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 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mass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greater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than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4000</a:t>
            </a:r>
            <a:r>
              <a:rPr sz="2000" spc="114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but </a:t>
            </a:r>
            <a:r>
              <a:rPr sz="2000" spc="-75" dirty="0">
                <a:latin typeface="Microsoft Sans Serif"/>
                <a:cs typeface="Microsoft Sans Serif"/>
              </a:rPr>
              <a:t>less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than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177524" y="4600575"/>
            <a:ext cx="1014730" cy="2019300"/>
          </a:xfrm>
          <a:custGeom>
            <a:avLst/>
            <a:gdLst/>
            <a:ahLst/>
            <a:cxnLst/>
            <a:rect l="l" t="t" r="r" b="b"/>
            <a:pathLst>
              <a:path w="1014729" h="2019300">
                <a:moveTo>
                  <a:pt x="1014476" y="0"/>
                </a:moveTo>
                <a:lnTo>
                  <a:pt x="4826" y="1009650"/>
                </a:lnTo>
                <a:lnTo>
                  <a:pt x="183273" y="1188110"/>
                </a:lnTo>
                <a:lnTo>
                  <a:pt x="0" y="1371371"/>
                </a:lnTo>
                <a:lnTo>
                  <a:pt x="342392" y="1713738"/>
                </a:lnTo>
                <a:lnTo>
                  <a:pt x="525653" y="1530489"/>
                </a:lnTo>
                <a:lnTo>
                  <a:pt x="1014476" y="2019300"/>
                </a:lnTo>
                <a:lnTo>
                  <a:pt x="1014476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076051" y="6472554"/>
            <a:ext cx="2286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9500" y="639794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308781"/>
            <a:ext cx="5255260" cy="477139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50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965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965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40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965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40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960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89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55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965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40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47040"/>
            <a:ext cx="38792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125" dirty="0"/>
              <a:t>Executive</a:t>
            </a:r>
            <a:r>
              <a:rPr sz="3650" spc="60" dirty="0"/>
              <a:t> </a:t>
            </a:r>
            <a:r>
              <a:rPr sz="3650" spc="-165" dirty="0"/>
              <a:t>Summary</a:t>
            </a:r>
            <a:endParaRPr sz="365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4090" cy="1933575"/>
          </a:xfrm>
          <a:custGeom>
            <a:avLst/>
            <a:gdLst/>
            <a:ahLst/>
            <a:cxnLst/>
            <a:rect l="l" t="t" r="r" b="b"/>
            <a:pathLst>
              <a:path w="974090" h="1933575">
                <a:moveTo>
                  <a:pt x="973785" y="1321562"/>
                </a:moveTo>
                <a:lnTo>
                  <a:pt x="794816" y="1142593"/>
                </a:lnTo>
                <a:lnTo>
                  <a:pt x="971550" y="966724"/>
                </a:lnTo>
                <a:lnTo>
                  <a:pt x="0" y="0"/>
                </a:lnTo>
                <a:lnTo>
                  <a:pt x="0" y="1933575"/>
                </a:lnTo>
                <a:lnTo>
                  <a:pt x="444855" y="1490865"/>
                </a:lnTo>
                <a:lnTo>
                  <a:pt x="624687" y="1670685"/>
                </a:lnTo>
                <a:lnTo>
                  <a:pt x="97378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5"/>
              </a:spcBef>
            </a:pPr>
            <a:r>
              <a:rPr spc="-90" dirty="0"/>
              <a:t>Total</a:t>
            </a:r>
            <a:r>
              <a:rPr spc="114" dirty="0"/>
              <a:t> </a:t>
            </a:r>
            <a:r>
              <a:rPr spc="-114" dirty="0"/>
              <a:t>Number</a:t>
            </a:r>
            <a:r>
              <a:rPr spc="114" dirty="0"/>
              <a:t> </a:t>
            </a:r>
            <a:r>
              <a:rPr spc="10" dirty="0"/>
              <a:t>of</a:t>
            </a:r>
            <a:r>
              <a:rPr spc="125" dirty="0"/>
              <a:t> </a:t>
            </a:r>
            <a:r>
              <a:rPr spc="-175" dirty="0"/>
              <a:t>Successful</a:t>
            </a:r>
            <a:r>
              <a:rPr spc="120" dirty="0"/>
              <a:t> </a:t>
            </a:r>
            <a:r>
              <a:rPr spc="-105" dirty="0"/>
              <a:t>and</a:t>
            </a:r>
            <a:r>
              <a:rPr spc="80" dirty="0"/>
              <a:t> </a:t>
            </a:r>
            <a:r>
              <a:rPr spc="-105" dirty="0"/>
              <a:t>Failure</a:t>
            </a:r>
            <a:r>
              <a:rPr spc="220" dirty="0"/>
              <a:t> </a:t>
            </a:r>
            <a:r>
              <a:rPr spc="-100" dirty="0"/>
              <a:t>Mission </a:t>
            </a:r>
            <a:r>
              <a:rPr spc="-940" dirty="0"/>
              <a:t> </a:t>
            </a:r>
            <a:r>
              <a:rPr spc="-135" dirty="0"/>
              <a:t>Outcomes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8508" y="1770697"/>
            <a:ext cx="3832860" cy="87820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8600">
              <a:lnSpc>
                <a:spcPct val="89200"/>
              </a:lnSpc>
              <a:spcBef>
                <a:spcPts val="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70" dirty="0">
                <a:latin typeface="Microsoft Sans Serif"/>
                <a:cs typeface="Microsoft Sans Serif"/>
              </a:rPr>
              <a:t>We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</a:t>
            </a:r>
            <a:r>
              <a:rPr sz="2000" spc="-105" dirty="0">
                <a:latin typeface="Microsoft Sans Serif"/>
                <a:cs typeface="Microsoft Sans Serif"/>
              </a:rPr>
              <a:t>s</a:t>
            </a:r>
            <a:r>
              <a:rPr sz="2000" spc="-14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d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w</a:t>
            </a:r>
            <a:r>
              <a:rPr sz="2000" spc="-10" dirty="0">
                <a:latin typeface="Microsoft Sans Serif"/>
                <a:cs typeface="Microsoft Sans Serif"/>
              </a:rPr>
              <a:t>i</a:t>
            </a:r>
            <a:r>
              <a:rPr sz="2000" spc="65" dirty="0">
                <a:latin typeface="Microsoft Sans Serif"/>
                <a:cs typeface="Microsoft Sans Serif"/>
              </a:rPr>
              <a:t>l</a:t>
            </a:r>
            <a:r>
              <a:rPr sz="2000" spc="5" dirty="0">
                <a:latin typeface="Microsoft Sans Serif"/>
                <a:cs typeface="Microsoft Sans Serif"/>
              </a:rPr>
              <a:t>d</a:t>
            </a:r>
            <a:r>
              <a:rPr sz="2000" spc="-180" dirty="0">
                <a:latin typeface="Microsoft Sans Serif"/>
                <a:cs typeface="Microsoft Sans Serif"/>
              </a:rPr>
              <a:t>c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5" dirty="0">
                <a:latin typeface="Microsoft Sans Serif"/>
                <a:cs typeface="Microsoft Sans Serif"/>
              </a:rPr>
              <a:t>r</a:t>
            </a:r>
            <a:r>
              <a:rPr sz="2000" spc="25" dirty="0">
                <a:latin typeface="Microsoft Sans Serif"/>
                <a:cs typeface="Microsoft Sans Serif"/>
              </a:rPr>
              <a:t>d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l</a:t>
            </a:r>
            <a:r>
              <a:rPr sz="2000" spc="-10" dirty="0">
                <a:latin typeface="Microsoft Sans Serif"/>
                <a:cs typeface="Microsoft Sans Serif"/>
              </a:rPr>
              <a:t>i</a:t>
            </a:r>
            <a:r>
              <a:rPr sz="2000" spc="-30" dirty="0">
                <a:latin typeface="Microsoft Sans Serif"/>
                <a:cs typeface="Microsoft Sans Serif"/>
              </a:rPr>
              <a:t>k</a:t>
            </a:r>
            <a:r>
              <a:rPr sz="2000" spc="-100" dirty="0">
                <a:latin typeface="Microsoft Sans Serif"/>
                <a:cs typeface="Microsoft Sans Serif"/>
              </a:rPr>
              <a:t>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‘</a:t>
            </a:r>
            <a:r>
              <a:rPr sz="2000" spc="20" dirty="0">
                <a:latin typeface="Microsoft Sans Serif"/>
                <a:cs typeface="Microsoft Sans Serif"/>
              </a:rPr>
              <a:t>%’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dirty="0">
                <a:latin typeface="Microsoft Sans Serif"/>
                <a:cs typeface="Microsoft Sans Serif"/>
              </a:rPr>
              <a:t>o  </a:t>
            </a:r>
            <a:r>
              <a:rPr sz="2000" spc="35" dirty="0">
                <a:latin typeface="Microsoft Sans Serif"/>
                <a:cs typeface="Microsoft Sans Serif"/>
              </a:rPr>
              <a:t>f</a:t>
            </a:r>
            <a:r>
              <a:rPr sz="2000" spc="-10" dirty="0">
                <a:latin typeface="Microsoft Sans Serif"/>
                <a:cs typeface="Microsoft Sans Serif"/>
              </a:rPr>
              <a:t>il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spc="-140" dirty="0">
                <a:latin typeface="Microsoft Sans Serif"/>
                <a:cs typeface="Microsoft Sans Serif"/>
              </a:rPr>
              <a:t>e</a:t>
            </a:r>
            <a:r>
              <a:rPr sz="2000" spc="30" dirty="0">
                <a:latin typeface="Microsoft Sans Serif"/>
                <a:cs typeface="Microsoft Sans Serif"/>
              </a:rPr>
              <a:t>r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f</a:t>
            </a:r>
            <a:r>
              <a:rPr sz="2000" spc="15" dirty="0">
                <a:latin typeface="Microsoft Sans Serif"/>
                <a:cs typeface="Microsoft Sans Serif"/>
              </a:rPr>
              <a:t>or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b="1" spc="-315" dirty="0">
                <a:latin typeface="Arial"/>
                <a:cs typeface="Arial"/>
              </a:rPr>
              <a:t>W</a:t>
            </a:r>
            <a:r>
              <a:rPr sz="2000" b="1" spc="-95" dirty="0">
                <a:latin typeface="Arial"/>
                <a:cs typeface="Arial"/>
              </a:rPr>
              <a:t>H</a:t>
            </a:r>
            <a:r>
              <a:rPr sz="2000" b="1" spc="-360" dirty="0">
                <a:latin typeface="Arial"/>
                <a:cs typeface="Arial"/>
              </a:rPr>
              <a:t>E</a:t>
            </a:r>
            <a:r>
              <a:rPr sz="2000" b="1" spc="-320" dirty="0">
                <a:latin typeface="Arial"/>
                <a:cs typeface="Arial"/>
              </a:rPr>
              <a:t>R</a:t>
            </a:r>
            <a:r>
              <a:rPr sz="2000" b="1" spc="-260" dirty="0">
                <a:latin typeface="Arial"/>
                <a:cs typeface="Arial"/>
              </a:rPr>
              <a:t>E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M</a:t>
            </a:r>
            <a:r>
              <a:rPr sz="2000" spc="-60" dirty="0">
                <a:latin typeface="Microsoft Sans Serif"/>
                <a:cs typeface="Microsoft Sans Serif"/>
              </a:rPr>
              <a:t>i</a:t>
            </a:r>
            <a:r>
              <a:rPr sz="2000" spc="-105" dirty="0">
                <a:latin typeface="Microsoft Sans Serif"/>
                <a:cs typeface="Microsoft Sans Serif"/>
              </a:rPr>
              <a:t>ss</a:t>
            </a:r>
            <a:r>
              <a:rPr sz="2000" spc="-5" dirty="0">
                <a:latin typeface="Microsoft Sans Serif"/>
                <a:cs typeface="Microsoft Sans Serif"/>
              </a:rPr>
              <a:t>i</a:t>
            </a:r>
            <a:r>
              <a:rPr sz="2000" spc="10" dirty="0">
                <a:latin typeface="Microsoft Sans Serif"/>
                <a:cs typeface="Microsoft Sans Serif"/>
              </a:rPr>
              <a:t>o</a:t>
            </a:r>
            <a:r>
              <a:rPr sz="2000" spc="-65" dirty="0">
                <a:latin typeface="Microsoft Sans Serif"/>
                <a:cs typeface="Microsoft Sans Serif"/>
              </a:rPr>
              <a:t>n</a:t>
            </a:r>
            <a:r>
              <a:rPr sz="2000" spc="-204" dirty="0">
                <a:latin typeface="Microsoft Sans Serif"/>
                <a:cs typeface="Microsoft Sans Serif"/>
              </a:rPr>
              <a:t>O</a:t>
            </a:r>
            <a:r>
              <a:rPr sz="2000" spc="5" dirty="0">
                <a:latin typeface="Microsoft Sans Serif"/>
                <a:cs typeface="Microsoft Sans Serif"/>
              </a:rPr>
              <a:t>u</a:t>
            </a:r>
            <a:r>
              <a:rPr sz="2000" spc="40" dirty="0">
                <a:latin typeface="Microsoft Sans Serif"/>
                <a:cs typeface="Microsoft Sans Serif"/>
              </a:rPr>
              <a:t>t</a:t>
            </a:r>
            <a:r>
              <a:rPr sz="2000" spc="-105" dirty="0">
                <a:latin typeface="Microsoft Sans Serif"/>
                <a:cs typeface="Microsoft Sans Serif"/>
              </a:rPr>
              <a:t>c</a:t>
            </a:r>
            <a:r>
              <a:rPr sz="2000" spc="10" dirty="0">
                <a:latin typeface="Microsoft Sans Serif"/>
                <a:cs typeface="Microsoft Sans Serif"/>
              </a:rPr>
              <a:t>o</a:t>
            </a:r>
            <a:r>
              <a:rPr sz="2000" spc="-170" dirty="0">
                <a:latin typeface="Microsoft Sans Serif"/>
                <a:cs typeface="Microsoft Sans Serif"/>
              </a:rPr>
              <a:t>m</a:t>
            </a:r>
            <a:r>
              <a:rPr sz="2000" spc="-65" dirty="0">
                <a:latin typeface="Microsoft Sans Serif"/>
                <a:cs typeface="Microsoft Sans Serif"/>
              </a:rPr>
              <a:t>e  </a:t>
            </a:r>
            <a:r>
              <a:rPr sz="2000" spc="-95" dirty="0">
                <a:latin typeface="Microsoft Sans Serif"/>
                <a:cs typeface="Microsoft Sans Serif"/>
              </a:rPr>
              <a:t>was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a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success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or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a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77524" y="4600575"/>
            <a:ext cx="1014730" cy="2019300"/>
          </a:xfrm>
          <a:custGeom>
            <a:avLst/>
            <a:gdLst/>
            <a:ahLst/>
            <a:cxnLst/>
            <a:rect l="l" t="t" r="r" b="b"/>
            <a:pathLst>
              <a:path w="1014729" h="2019300">
                <a:moveTo>
                  <a:pt x="1014476" y="0"/>
                </a:moveTo>
                <a:lnTo>
                  <a:pt x="4826" y="1009650"/>
                </a:lnTo>
                <a:lnTo>
                  <a:pt x="183273" y="1188110"/>
                </a:lnTo>
                <a:lnTo>
                  <a:pt x="0" y="1371371"/>
                </a:lnTo>
                <a:lnTo>
                  <a:pt x="342392" y="1713738"/>
                </a:lnTo>
                <a:lnTo>
                  <a:pt x="525653" y="1530489"/>
                </a:lnTo>
                <a:lnTo>
                  <a:pt x="1014476" y="2019300"/>
                </a:lnTo>
                <a:lnTo>
                  <a:pt x="1014476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700" y="1457325"/>
            <a:ext cx="5105400" cy="46386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76051" y="6472554"/>
            <a:ext cx="2286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30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57850" cy="6858000"/>
          </a:xfrm>
          <a:custGeom>
            <a:avLst/>
            <a:gdLst/>
            <a:ahLst/>
            <a:cxnLst/>
            <a:rect l="l" t="t" r="r" b="b"/>
            <a:pathLst>
              <a:path w="5657850" h="6858000">
                <a:moveTo>
                  <a:pt x="5167376" y="0"/>
                </a:moveTo>
                <a:lnTo>
                  <a:pt x="0" y="0"/>
                </a:lnTo>
                <a:lnTo>
                  <a:pt x="0" y="6857999"/>
                </a:lnTo>
                <a:lnTo>
                  <a:pt x="5657850" y="6857997"/>
                </a:lnTo>
                <a:lnTo>
                  <a:pt x="4725416" y="6857997"/>
                </a:lnTo>
                <a:lnTo>
                  <a:pt x="4707763" y="6843646"/>
                </a:lnTo>
                <a:lnTo>
                  <a:pt x="4703181" y="6838021"/>
                </a:lnTo>
                <a:lnTo>
                  <a:pt x="4700730" y="6831944"/>
                </a:lnTo>
                <a:lnTo>
                  <a:pt x="4701065" y="6825243"/>
                </a:lnTo>
                <a:lnTo>
                  <a:pt x="4704842" y="6817744"/>
                </a:lnTo>
                <a:lnTo>
                  <a:pt x="4696243" y="6793453"/>
                </a:lnTo>
                <a:lnTo>
                  <a:pt x="4694253" y="6784271"/>
                </a:lnTo>
                <a:lnTo>
                  <a:pt x="4698001" y="6777285"/>
                </a:lnTo>
                <a:lnTo>
                  <a:pt x="4706620" y="6759581"/>
                </a:lnTo>
                <a:lnTo>
                  <a:pt x="4703417" y="6742570"/>
                </a:lnTo>
                <a:lnTo>
                  <a:pt x="4699285" y="6730314"/>
                </a:lnTo>
                <a:lnTo>
                  <a:pt x="4695868" y="6719121"/>
                </a:lnTo>
                <a:lnTo>
                  <a:pt x="4694809" y="6705295"/>
                </a:lnTo>
                <a:lnTo>
                  <a:pt x="4692102" y="6686648"/>
                </a:lnTo>
                <a:lnTo>
                  <a:pt x="4690872" y="6672630"/>
                </a:lnTo>
                <a:lnTo>
                  <a:pt x="4688593" y="6658860"/>
                </a:lnTo>
                <a:lnTo>
                  <a:pt x="4682744" y="6640957"/>
                </a:lnTo>
                <a:lnTo>
                  <a:pt x="4676711" y="6609607"/>
                </a:lnTo>
                <a:lnTo>
                  <a:pt x="4675632" y="6585858"/>
                </a:lnTo>
                <a:lnTo>
                  <a:pt x="4678426" y="6541312"/>
                </a:lnTo>
                <a:lnTo>
                  <a:pt x="4675762" y="6500712"/>
                </a:lnTo>
                <a:lnTo>
                  <a:pt x="4670075" y="6456632"/>
                </a:lnTo>
                <a:lnTo>
                  <a:pt x="4656582" y="6370256"/>
                </a:lnTo>
                <a:lnTo>
                  <a:pt x="4649245" y="6331777"/>
                </a:lnTo>
                <a:lnTo>
                  <a:pt x="4640754" y="6295085"/>
                </a:lnTo>
                <a:lnTo>
                  <a:pt x="4634239" y="6259649"/>
                </a:lnTo>
                <a:lnTo>
                  <a:pt x="4632833" y="6224943"/>
                </a:lnTo>
                <a:lnTo>
                  <a:pt x="4629277" y="6089688"/>
                </a:lnTo>
                <a:lnTo>
                  <a:pt x="4624083" y="6050534"/>
                </a:lnTo>
                <a:lnTo>
                  <a:pt x="4618402" y="6018871"/>
                </a:lnTo>
                <a:lnTo>
                  <a:pt x="4617936" y="5993692"/>
                </a:lnTo>
                <a:lnTo>
                  <a:pt x="4628388" y="5973991"/>
                </a:lnTo>
                <a:lnTo>
                  <a:pt x="4625314" y="5956603"/>
                </a:lnTo>
                <a:lnTo>
                  <a:pt x="4628943" y="5950172"/>
                </a:lnTo>
                <a:lnTo>
                  <a:pt x="4633406" y="5947112"/>
                </a:lnTo>
                <a:lnTo>
                  <a:pt x="4632833" y="5939840"/>
                </a:lnTo>
                <a:lnTo>
                  <a:pt x="4613402" y="5906465"/>
                </a:lnTo>
                <a:lnTo>
                  <a:pt x="4609211" y="5862701"/>
                </a:lnTo>
                <a:lnTo>
                  <a:pt x="4609048" y="5850711"/>
                </a:lnTo>
                <a:lnTo>
                  <a:pt x="4609433" y="5845257"/>
                </a:lnTo>
                <a:lnTo>
                  <a:pt x="4610532" y="5838680"/>
                </a:lnTo>
                <a:lnTo>
                  <a:pt x="4612513" y="5823318"/>
                </a:lnTo>
                <a:lnTo>
                  <a:pt x="4611370" y="5769229"/>
                </a:lnTo>
                <a:lnTo>
                  <a:pt x="4615465" y="5744365"/>
                </a:lnTo>
                <a:lnTo>
                  <a:pt x="4621514" y="5691372"/>
                </a:lnTo>
                <a:lnTo>
                  <a:pt x="4625467" y="5667895"/>
                </a:lnTo>
                <a:lnTo>
                  <a:pt x="4624099" y="5651512"/>
                </a:lnTo>
                <a:lnTo>
                  <a:pt x="4629864" y="5633042"/>
                </a:lnTo>
                <a:lnTo>
                  <a:pt x="4637557" y="5613669"/>
                </a:lnTo>
                <a:lnTo>
                  <a:pt x="4641977" y="5594578"/>
                </a:lnTo>
                <a:lnTo>
                  <a:pt x="4637565" y="5552032"/>
                </a:lnTo>
                <a:lnTo>
                  <a:pt x="4637738" y="5527767"/>
                </a:lnTo>
                <a:lnTo>
                  <a:pt x="4639173" y="5504306"/>
                </a:lnTo>
                <a:lnTo>
                  <a:pt x="4638548" y="5464175"/>
                </a:lnTo>
                <a:lnTo>
                  <a:pt x="4633638" y="5412934"/>
                </a:lnTo>
                <a:lnTo>
                  <a:pt x="4629277" y="5358955"/>
                </a:lnTo>
                <a:lnTo>
                  <a:pt x="4622673" y="5269738"/>
                </a:lnTo>
                <a:lnTo>
                  <a:pt x="4620144" y="5242941"/>
                </a:lnTo>
                <a:lnTo>
                  <a:pt x="4618069" y="5225097"/>
                </a:lnTo>
                <a:lnTo>
                  <a:pt x="4617279" y="5214874"/>
                </a:lnTo>
                <a:lnTo>
                  <a:pt x="4618609" y="5210937"/>
                </a:lnTo>
                <a:lnTo>
                  <a:pt x="4602809" y="5178859"/>
                </a:lnTo>
                <a:lnTo>
                  <a:pt x="4602511" y="5153961"/>
                </a:lnTo>
                <a:lnTo>
                  <a:pt x="4607214" y="5132659"/>
                </a:lnTo>
                <a:lnTo>
                  <a:pt x="4606417" y="5111369"/>
                </a:lnTo>
                <a:lnTo>
                  <a:pt x="4609889" y="5074626"/>
                </a:lnTo>
                <a:lnTo>
                  <a:pt x="4612671" y="5048027"/>
                </a:lnTo>
                <a:lnTo>
                  <a:pt x="4614167" y="5027572"/>
                </a:lnTo>
                <a:lnTo>
                  <a:pt x="4613783" y="5009261"/>
                </a:lnTo>
                <a:lnTo>
                  <a:pt x="4626850" y="4989258"/>
                </a:lnTo>
                <a:lnTo>
                  <a:pt x="4643167" y="4968970"/>
                </a:lnTo>
                <a:lnTo>
                  <a:pt x="4652984" y="4947967"/>
                </a:lnTo>
                <a:lnTo>
                  <a:pt x="4646549" y="4925822"/>
                </a:lnTo>
                <a:lnTo>
                  <a:pt x="4656542" y="4922055"/>
                </a:lnTo>
                <a:lnTo>
                  <a:pt x="4654772" y="4907788"/>
                </a:lnTo>
                <a:lnTo>
                  <a:pt x="4652192" y="4890567"/>
                </a:lnTo>
                <a:lnTo>
                  <a:pt x="4659757" y="4877943"/>
                </a:lnTo>
                <a:lnTo>
                  <a:pt x="4669337" y="4871809"/>
                </a:lnTo>
                <a:lnTo>
                  <a:pt x="4672965" y="4863544"/>
                </a:lnTo>
                <a:lnTo>
                  <a:pt x="4673830" y="4854065"/>
                </a:lnTo>
                <a:lnTo>
                  <a:pt x="4675124" y="4844288"/>
                </a:lnTo>
                <a:lnTo>
                  <a:pt x="4686675" y="4824585"/>
                </a:lnTo>
                <a:lnTo>
                  <a:pt x="4694951" y="4791440"/>
                </a:lnTo>
                <a:lnTo>
                  <a:pt x="4698394" y="4756937"/>
                </a:lnTo>
                <a:lnTo>
                  <a:pt x="4695444" y="4733163"/>
                </a:lnTo>
                <a:lnTo>
                  <a:pt x="4700658" y="4698882"/>
                </a:lnTo>
                <a:lnTo>
                  <a:pt x="4705350" y="4673139"/>
                </a:lnTo>
                <a:lnTo>
                  <a:pt x="4707374" y="4650420"/>
                </a:lnTo>
                <a:lnTo>
                  <a:pt x="4704588" y="4625213"/>
                </a:lnTo>
                <a:lnTo>
                  <a:pt x="4703397" y="4600203"/>
                </a:lnTo>
                <a:lnTo>
                  <a:pt x="4705826" y="4579064"/>
                </a:lnTo>
                <a:lnTo>
                  <a:pt x="4711160" y="4559472"/>
                </a:lnTo>
                <a:lnTo>
                  <a:pt x="4718685" y="4539107"/>
                </a:lnTo>
                <a:lnTo>
                  <a:pt x="4719193" y="4488561"/>
                </a:lnTo>
                <a:lnTo>
                  <a:pt x="4719776" y="4473672"/>
                </a:lnTo>
                <a:lnTo>
                  <a:pt x="4721955" y="4453937"/>
                </a:lnTo>
                <a:lnTo>
                  <a:pt x="4724657" y="4432178"/>
                </a:lnTo>
                <a:lnTo>
                  <a:pt x="4726813" y="4411218"/>
                </a:lnTo>
                <a:lnTo>
                  <a:pt x="4717520" y="4362126"/>
                </a:lnTo>
                <a:lnTo>
                  <a:pt x="4720955" y="4313475"/>
                </a:lnTo>
                <a:lnTo>
                  <a:pt x="4726652" y="4265753"/>
                </a:lnTo>
                <a:lnTo>
                  <a:pt x="4724146" y="4219448"/>
                </a:lnTo>
                <a:lnTo>
                  <a:pt x="4725955" y="4192242"/>
                </a:lnTo>
                <a:lnTo>
                  <a:pt x="4726856" y="4174504"/>
                </a:lnTo>
                <a:lnTo>
                  <a:pt x="4730574" y="4153236"/>
                </a:lnTo>
                <a:lnTo>
                  <a:pt x="4740832" y="4115442"/>
                </a:lnTo>
                <a:lnTo>
                  <a:pt x="4761357" y="4048125"/>
                </a:lnTo>
                <a:lnTo>
                  <a:pt x="4763720" y="4011412"/>
                </a:lnTo>
                <a:lnTo>
                  <a:pt x="4771310" y="3960828"/>
                </a:lnTo>
                <a:lnTo>
                  <a:pt x="4775162" y="3911411"/>
                </a:lnTo>
                <a:lnTo>
                  <a:pt x="4766310" y="3878199"/>
                </a:lnTo>
                <a:lnTo>
                  <a:pt x="4762902" y="3847988"/>
                </a:lnTo>
                <a:lnTo>
                  <a:pt x="4762579" y="3831971"/>
                </a:lnTo>
                <a:lnTo>
                  <a:pt x="4759326" y="3814048"/>
                </a:lnTo>
                <a:lnTo>
                  <a:pt x="4747133" y="3778123"/>
                </a:lnTo>
                <a:lnTo>
                  <a:pt x="4746345" y="3761944"/>
                </a:lnTo>
                <a:lnTo>
                  <a:pt x="4741592" y="3742515"/>
                </a:lnTo>
                <a:lnTo>
                  <a:pt x="4736149" y="3723205"/>
                </a:lnTo>
                <a:lnTo>
                  <a:pt x="4733290" y="3707383"/>
                </a:lnTo>
                <a:lnTo>
                  <a:pt x="4731881" y="3693925"/>
                </a:lnTo>
                <a:lnTo>
                  <a:pt x="4731353" y="3682111"/>
                </a:lnTo>
                <a:lnTo>
                  <a:pt x="4731131" y="3664585"/>
                </a:lnTo>
                <a:lnTo>
                  <a:pt x="4725924" y="3653028"/>
                </a:lnTo>
                <a:lnTo>
                  <a:pt x="4718812" y="3641217"/>
                </a:lnTo>
                <a:lnTo>
                  <a:pt x="4718812" y="3606038"/>
                </a:lnTo>
                <a:lnTo>
                  <a:pt x="4726305" y="3597275"/>
                </a:lnTo>
                <a:lnTo>
                  <a:pt x="4723511" y="3586353"/>
                </a:lnTo>
                <a:lnTo>
                  <a:pt x="4725924" y="3569716"/>
                </a:lnTo>
                <a:lnTo>
                  <a:pt x="4721860" y="3552190"/>
                </a:lnTo>
                <a:lnTo>
                  <a:pt x="4714748" y="3542029"/>
                </a:lnTo>
                <a:lnTo>
                  <a:pt x="4705731" y="3531235"/>
                </a:lnTo>
                <a:lnTo>
                  <a:pt x="4699381" y="3496437"/>
                </a:lnTo>
                <a:lnTo>
                  <a:pt x="4705350" y="3486912"/>
                </a:lnTo>
                <a:lnTo>
                  <a:pt x="4700651" y="3476371"/>
                </a:lnTo>
                <a:lnTo>
                  <a:pt x="4700000" y="3465256"/>
                </a:lnTo>
                <a:lnTo>
                  <a:pt x="4699000" y="3424554"/>
                </a:lnTo>
                <a:lnTo>
                  <a:pt x="4697222" y="3419855"/>
                </a:lnTo>
                <a:lnTo>
                  <a:pt x="4698746" y="3415157"/>
                </a:lnTo>
                <a:lnTo>
                  <a:pt x="4695317" y="3409823"/>
                </a:lnTo>
                <a:lnTo>
                  <a:pt x="4696968" y="3407029"/>
                </a:lnTo>
                <a:lnTo>
                  <a:pt x="4684649" y="3378962"/>
                </a:lnTo>
                <a:lnTo>
                  <a:pt x="4679315" y="3362960"/>
                </a:lnTo>
                <a:lnTo>
                  <a:pt x="4663440" y="3332099"/>
                </a:lnTo>
                <a:lnTo>
                  <a:pt x="4665472" y="3325622"/>
                </a:lnTo>
                <a:lnTo>
                  <a:pt x="4649343" y="3278124"/>
                </a:lnTo>
                <a:lnTo>
                  <a:pt x="4651502" y="3277235"/>
                </a:lnTo>
                <a:lnTo>
                  <a:pt x="4657217" y="3262629"/>
                </a:lnTo>
                <a:lnTo>
                  <a:pt x="4656074" y="3258692"/>
                </a:lnTo>
                <a:lnTo>
                  <a:pt x="4653694" y="3233951"/>
                </a:lnTo>
                <a:lnTo>
                  <a:pt x="4657613" y="3222497"/>
                </a:lnTo>
                <a:lnTo>
                  <a:pt x="4657556" y="3209615"/>
                </a:lnTo>
                <a:lnTo>
                  <a:pt x="4643247" y="3180588"/>
                </a:lnTo>
                <a:lnTo>
                  <a:pt x="4647535" y="3174103"/>
                </a:lnTo>
                <a:lnTo>
                  <a:pt x="4648787" y="3167475"/>
                </a:lnTo>
                <a:lnTo>
                  <a:pt x="4647301" y="3160228"/>
                </a:lnTo>
                <a:lnTo>
                  <a:pt x="4643374" y="3151886"/>
                </a:lnTo>
                <a:lnTo>
                  <a:pt x="4643709" y="3137275"/>
                </a:lnTo>
                <a:lnTo>
                  <a:pt x="4648152" y="3126724"/>
                </a:lnTo>
                <a:lnTo>
                  <a:pt x="4650142" y="3116720"/>
                </a:lnTo>
                <a:lnTo>
                  <a:pt x="4643120" y="3103753"/>
                </a:lnTo>
                <a:lnTo>
                  <a:pt x="4648315" y="3097224"/>
                </a:lnTo>
                <a:lnTo>
                  <a:pt x="4648104" y="3082099"/>
                </a:lnTo>
                <a:lnTo>
                  <a:pt x="4648227" y="3068212"/>
                </a:lnTo>
                <a:lnTo>
                  <a:pt x="4654423" y="3065399"/>
                </a:lnTo>
                <a:lnTo>
                  <a:pt x="4651281" y="3054244"/>
                </a:lnTo>
                <a:lnTo>
                  <a:pt x="4645580" y="3042269"/>
                </a:lnTo>
                <a:lnTo>
                  <a:pt x="4639188" y="3030555"/>
                </a:lnTo>
                <a:lnTo>
                  <a:pt x="4633976" y="3020187"/>
                </a:lnTo>
                <a:lnTo>
                  <a:pt x="4630564" y="3009606"/>
                </a:lnTo>
                <a:lnTo>
                  <a:pt x="4622170" y="2997398"/>
                </a:lnTo>
                <a:lnTo>
                  <a:pt x="4622546" y="2991104"/>
                </a:lnTo>
                <a:lnTo>
                  <a:pt x="4623943" y="2987802"/>
                </a:lnTo>
                <a:lnTo>
                  <a:pt x="4627372" y="2983484"/>
                </a:lnTo>
                <a:lnTo>
                  <a:pt x="4633722" y="2977261"/>
                </a:lnTo>
                <a:lnTo>
                  <a:pt x="4629009" y="2962288"/>
                </a:lnTo>
                <a:lnTo>
                  <a:pt x="4629832" y="2949019"/>
                </a:lnTo>
                <a:lnTo>
                  <a:pt x="4632918" y="2933487"/>
                </a:lnTo>
                <a:lnTo>
                  <a:pt x="4634992" y="2911729"/>
                </a:lnTo>
                <a:lnTo>
                  <a:pt x="4633610" y="2890170"/>
                </a:lnTo>
                <a:lnTo>
                  <a:pt x="4627753" y="2825877"/>
                </a:lnTo>
                <a:lnTo>
                  <a:pt x="4627753" y="2804160"/>
                </a:lnTo>
                <a:lnTo>
                  <a:pt x="4621149" y="2790190"/>
                </a:lnTo>
                <a:lnTo>
                  <a:pt x="4616450" y="2760217"/>
                </a:lnTo>
                <a:lnTo>
                  <a:pt x="4622546" y="2751074"/>
                </a:lnTo>
                <a:lnTo>
                  <a:pt x="4618609" y="2740279"/>
                </a:lnTo>
                <a:lnTo>
                  <a:pt x="4622292" y="2726436"/>
                </a:lnTo>
                <a:lnTo>
                  <a:pt x="4618228" y="2725039"/>
                </a:lnTo>
                <a:lnTo>
                  <a:pt x="4611116" y="2715895"/>
                </a:lnTo>
                <a:lnTo>
                  <a:pt x="4625086" y="2665603"/>
                </a:lnTo>
                <a:lnTo>
                  <a:pt x="4629785" y="2635377"/>
                </a:lnTo>
                <a:lnTo>
                  <a:pt x="4630039" y="2606040"/>
                </a:lnTo>
                <a:lnTo>
                  <a:pt x="4636262" y="2596515"/>
                </a:lnTo>
                <a:lnTo>
                  <a:pt x="4637299" y="2585321"/>
                </a:lnTo>
                <a:lnTo>
                  <a:pt x="4636373" y="2573448"/>
                </a:lnTo>
                <a:lnTo>
                  <a:pt x="4635136" y="2561457"/>
                </a:lnTo>
                <a:lnTo>
                  <a:pt x="4635246" y="2549905"/>
                </a:lnTo>
                <a:lnTo>
                  <a:pt x="4651248" y="2496439"/>
                </a:lnTo>
                <a:lnTo>
                  <a:pt x="4652779" y="2487505"/>
                </a:lnTo>
                <a:lnTo>
                  <a:pt x="4659749" y="2454826"/>
                </a:lnTo>
                <a:lnTo>
                  <a:pt x="4661281" y="2445892"/>
                </a:lnTo>
                <a:lnTo>
                  <a:pt x="4660403" y="2438939"/>
                </a:lnTo>
                <a:lnTo>
                  <a:pt x="4661316" y="2416032"/>
                </a:lnTo>
                <a:lnTo>
                  <a:pt x="4661154" y="2408936"/>
                </a:lnTo>
                <a:lnTo>
                  <a:pt x="4676751" y="2395970"/>
                </a:lnTo>
                <a:lnTo>
                  <a:pt x="4680585" y="2369312"/>
                </a:lnTo>
                <a:lnTo>
                  <a:pt x="4683371" y="2344177"/>
                </a:lnTo>
                <a:lnTo>
                  <a:pt x="4695825" y="2335784"/>
                </a:lnTo>
                <a:lnTo>
                  <a:pt x="4708665" y="2312866"/>
                </a:lnTo>
                <a:lnTo>
                  <a:pt x="4720542" y="2295985"/>
                </a:lnTo>
                <a:lnTo>
                  <a:pt x="4730632" y="2280080"/>
                </a:lnTo>
                <a:lnTo>
                  <a:pt x="4738116" y="2260091"/>
                </a:lnTo>
                <a:lnTo>
                  <a:pt x="4739800" y="2238386"/>
                </a:lnTo>
                <a:lnTo>
                  <a:pt x="4739306" y="2223611"/>
                </a:lnTo>
                <a:lnTo>
                  <a:pt x="4739455" y="2210407"/>
                </a:lnTo>
                <a:lnTo>
                  <a:pt x="4743069" y="2193416"/>
                </a:lnTo>
                <a:lnTo>
                  <a:pt x="4740451" y="2169882"/>
                </a:lnTo>
                <a:lnTo>
                  <a:pt x="4736798" y="2149157"/>
                </a:lnTo>
                <a:lnTo>
                  <a:pt x="4738407" y="2129194"/>
                </a:lnTo>
                <a:lnTo>
                  <a:pt x="4751578" y="2107946"/>
                </a:lnTo>
                <a:lnTo>
                  <a:pt x="4758182" y="2024252"/>
                </a:lnTo>
                <a:lnTo>
                  <a:pt x="4797044" y="1969389"/>
                </a:lnTo>
                <a:lnTo>
                  <a:pt x="4800981" y="1961134"/>
                </a:lnTo>
                <a:lnTo>
                  <a:pt x="4811903" y="1945132"/>
                </a:lnTo>
                <a:lnTo>
                  <a:pt x="4811014" y="1942084"/>
                </a:lnTo>
                <a:lnTo>
                  <a:pt x="4806061" y="1935607"/>
                </a:lnTo>
                <a:lnTo>
                  <a:pt x="4806303" y="1930048"/>
                </a:lnTo>
                <a:lnTo>
                  <a:pt x="4808982" y="1910207"/>
                </a:lnTo>
                <a:lnTo>
                  <a:pt x="4807331" y="1909952"/>
                </a:lnTo>
                <a:lnTo>
                  <a:pt x="4807331" y="1909190"/>
                </a:lnTo>
                <a:lnTo>
                  <a:pt x="4814316" y="1899412"/>
                </a:lnTo>
                <a:lnTo>
                  <a:pt x="4816221" y="1895094"/>
                </a:lnTo>
                <a:lnTo>
                  <a:pt x="4802378" y="1892427"/>
                </a:lnTo>
                <a:lnTo>
                  <a:pt x="4800064" y="1885209"/>
                </a:lnTo>
                <a:lnTo>
                  <a:pt x="4800917" y="1876123"/>
                </a:lnTo>
                <a:lnTo>
                  <a:pt x="4800913" y="1867441"/>
                </a:lnTo>
                <a:lnTo>
                  <a:pt x="4796028" y="1861439"/>
                </a:lnTo>
                <a:lnTo>
                  <a:pt x="4802520" y="1848897"/>
                </a:lnTo>
                <a:lnTo>
                  <a:pt x="4808347" y="1835785"/>
                </a:lnTo>
                <a:lnTo>
                  <a:pt x="4809998" y="1830577"/>
                </a:lnTo>
                <a:lnTo>
                  <a:pt x="4809744" y="1830451"/>
                </a:lnTo>
                <a:lnTo>
                  <a:pt x="4809490" y="1829180"/>
                </a:lnTo>
                <a:lnTo>
                  <a:pt x="4809744" y="1827529"/>
                </a:lnTo>
                <a:lnTo>
                  <a:pt x="4813173" y="1821052"/>
                </a:lnTo>
                <a:lnTo>
                  <a:pt x="4815713" y="1807083"/>
                </a:lnTo>
                <a:lnTo>
                  <a:pt x="4812411" y="1805304"/>
                </a:lnTo>
                <a:lnTo>
                  <a:pt x="4813173" y="1804415"/>
                </a:lnTo>
                <a:lnTo>
                  <a:pt x="4819378" y="1800494"/>
                </a:lnTo>
                <a:lnTo>
                  <a:pt x="4822904" y="1796954"/>
                </a:lnTo>
                <a:lnTo>
                  <a:pt x="4820548" y="1792128"/>
                </a:lnTo>
                <a:lnTo>
                  <a:pt x="4809109" y="1784350"/>
                </a:lnTo>
                <a:lnTo>
                  <a:pt x="4815881" y="1774447"/>
                </a:lnTo>
                <a:lnTo>
                  <a:pt x="4815665" y="1765522"/>
                </a:lnTo>
                <a:lnTo>
                  <a:pt x="4812805" y="1755024"/>
                </a:lnTo>
                <a:lnTo>
                  <a:pt x="4811649" y="1740408"/>
                </a:lnTo>
                <a:lnTo>
                  <a:pt x="4818798" y="1734377"/>
                </a:lnTo>
                <a:lnTo>
                  <a:pt x="4821602" y="1728263"/>
                </a:lnTo>
                <a:lnTo>
                  <a:pt x="4820953" y="1722030"/>
                </a:lnTo>
                <a:lnTo>
                  <a:pt x="4817745" y="1715642"/>
                </a:lnTo>
                <a:lnTo>
                  <a:pt x="4823698" y="1699595"/>
                </a:lnTo>
                <a:lnTo>
                  <a:pt x="4826031" y="1683083"/>
                </a:lnTo>
                <a:lnTo>
                  <a:pt x="4827174" y="1665833"/>
                </a:lnTo>
                <a:lnTo>
                  <a:pt x="4829556" y="1647571"/>
                </a:lnTo>
                <a:lnTo>
                  <a:pt x="4838965" y="1630136"/>
                </a:lnTo>
                <a:lnTo>
                  <a:pt x="4839398" y="1613915"/>
                </a:lnTo>
                <a:lnTo>
                  <a:pt x="4836878" y="1597314"/>
                </a:lnTo>
                <a:lnTo>
                  <a:pt x="4837430" y="1578737"/>
                </a:lnTo>
                <a:lnTo>
                  <a:pt x="4833366" y="1545971"/>
                </a:lnTo>
                <a:lnTo>
                  <a:pt x="4833993" y="1541117"/>
                </a:lnTo>
                <a:lnTo>
                  <a:pt x="4833524" y="1532572"/>
                </a:lnTo>
                <a:lnTo>
                  <a:pt x="4832223" y="1519682"/>
                </a:lnTo>
                <a:lnTo>
                  <a:pt x="4835525" y="1514855"/>
                </a:lnTo>
                <a:lnTo>
                  <a:pt x="4836721" y="1503048"/>
                </a:lnTo>
                <a:lnTo>
                  <a:pt x="4836828" y="1475386"/>
                </a:lnTo>
                <a:lnTo>
                  <a:pt x="4837811" y="1463294"/>
                </a:lnTo>
                <a:lnTo>
                  <a:pt x="4840759" y="1456991"/>
                </a:lnTo>
                <a:lnTo>
                  <a:pt x="4845018" y="1446307"/>
                </a:lnTo>
                <a:lnTo>
                  <a:pt x="4848562" y="1435862"/>
                </a:lnTo>
                <a:lnTo>
                  <a:pt x="4849368" y="1430274"/>
                </a:lnTo>
                <a:lnTo>
                  <a:pt x="4848352" y="1429512"/>
                </a:lnTo>
                <a:lnTo>
                  <a:pt x="4867529" y="1403985"/>
                </a:lnTo>
                <a:lnTo>
                  <a:pt x="4874768" y="1360932"/>
                </a:lnTo>
                <a:lnTo>
                  <a:pt x="4902835" y="1302003"/>
                </a:lnTo>
                <a:lnTo>
                  <a:pt x="4906518" y="1210817"/>
                </a:lnTo>
                <a:lnTo>
                  <a:pt x="4914735" y="1201622"/>
                </a:lnTo>
                <a:lnTo>
                  <a:pt x="4919011" y="1192022"/>
                </a:lnTo>
                <a:lnTo>
                  <a:pt x="4921073" y="1178421"/>
                </a:lnTo>
                <a:lnTo>
                  <a:pt x="4922647" y="1157224"/>
                </a:lnTo>
                <a:lnTo>
                  <a:pt x="4929122" y="1129377"/>
                </a:lnTo>
                <a:lnTo>
                  <a:pt x="4930917" y="1110472"/>
                </a:lnTo>
                <a:lnTo>
                  <a:pt x="4929308" y="1091447"/>
                </a:lnTo>
                <a:lnTo>
                  <a:pt x="4925568" y="1063244"/>
                </a:lnTo>
                <a:lnTo>
                  <a:pt x="4934364" y="1022986"/>
                </a:lnTo>
                <a:lnTo>
                  <a:pt x="4944983" y="984837"/>
                </a:lnTo>
                <a:lnTo>
                  <a:pt x="4964912" y="942425"/>
                </a:lnTo>
                <a:lnTo>
                  <a:pt x="5001641" y="889380"/>
                </a:lnTo>
                <a:lnTo>
                  <a:pt x="5027803" y="816355"/>
                </a:lnTo>
                <a:lnTo>
                  <a:pt x="5035325" y="804574"/>
                </a:lnTo>
                <a:lnTo>
                  <a:pt x="5046265" y="785828"/>
                </a:lnTo>
                <a:lnTo>
                  <a:pt x="5054895" y="766439"/>
                </a:lnTo>
                <a:lnTo>
                  <a:pt x="5055489" y="752728"/>
                </a:lnTo>
                <a:lnTo>
                  <a:pt x="5070475" y="724408"/>
                </a:lnTo>
                <a:lnTo>
                  <a:pt x="5075809" y="722502"/>
                </a:lnTo>
                <a:lnTo>
                  <a:pt x="5078857" y="717550"/>
                </a:lnTo>
                <a:lnTo>
                  <a:pt x="5078095" y="697229"/>
                </a:lnTo>
                <a:lnTo>
                  <a:pt x="5077714" y="693420"/>
                </a:lnTo>
                <a:lnTo>
                  <a:pt x="5078222" y="690879"/>
                </a:lnTo>
                <a:lnTo>
                  <a:pt x="5079111" y="689228"/>
                </a:lnTo>
                <a:lnTo>
                  <a:pt x="5079619" y="689101"/>
                </a:lnTo>
                <a:lnTo>
                  <a:pt x="5079746" y="681609"/>
                </a:lnTo>
                <a:lnTo>
                  <a:pt x="5088004" y="665227"/>
                </a:lnTo>
                <a:lnTo>
                  <a:pt x="5121402" y="601345"/>
                </a:lnTo>
                <a:lnTo>
                  <a:pt x="5118246" y="590224"/>
                </a:lnTo>
                <a:lnTo>
                  <a:pt x="5115020" y="582294"/>
                </a:lnTo>
                <a:lnTo>
                  <a:pt x="5117365" y="579127"/>
                </a:lnTo>
                <a:lnTo>
                  <a:pt x="5130927" y="582295"/>
                </a:lnTo>
                <a:lnTo>
                  <a:pt x="5131181" y="577088"/>
                </a:lnTo>
                <a:lnTo>
                  <a:pt x="5133975" y="574294"/>
                </a:lnTo>
                <a:lnTo>
                  <a:pt x="5138166" y="572515"/>
                </a:lnTo>
                <a:lnTo>
                  <a:pt x="5140071" y="572135"/>
                </a:lnTo>
                <a:lnTo>
                  <a:pt x="5135753" y="536066"/>
                </a:lnTo>
                <a:lnTo>
                  <a:pt x="5138547" y="531622"/>
                </a:lnTo>
                <a:lnTo>
                  <a:pt x="5124958" y="491363"/>
                </a:lnTo>
                <a:lnTo>
                  <a:pt x="5122037" y="487299"/>
                </a:lnTo>
                <a:lnTo>
                  <a:pt x="5121275" y="481964"/>
                </a:lnTo>
                <a:lnTo>
                  <a:pt x="5125212" y="473837"/>
                </a:lnTo>
                <a:lnTo>
                  <a:pt x="5127117" y="472059"/>
                </a:lnTo>
                <a:lnTo>
                  <a:pt x="5144008" y="354583"/>
                </a:lnTo>
                <a:lnTo>
                  <a:pt x="5144629" y="335603"/>
                </a:lnTo>
                <a:lnTo>
                  <a:pt x="5144881" y="318563"/>
                </a:lnTo>
                <a:lnTo>
                  <a:pt x="5145490" y="297308"/>
                </a:lnTo>
                <a:lnTo>
                  <a:pt x="5147183" y="265683"/>
                </a:lnTo>
                <a:lnTo>
                  <a:pt x="5145823" y="233558"/>
                </a:lnTo>
                <a:lnTo>
                  <a:pt x="5142976" y="218614"/>
                </a:lnTo>
                <a:lnTo>
                  <a:pt x="5140485" y="207551"/>
                </a:lnTo>
                <a:lnTo>
                  <a:pt x="5140198" y="187071"/>
                </a:lnTo>
                <a:lnTo>
                  <a:pt x="5136673" y="144684"/>
                </a:lnTo>
                <a:lnTo>
                  <a:pt x="5138483" y="130349"/>
                </a:lnTo>
                <a:lnTo>
                  <a:pt x="5147056" y="130301"/>
                </a:lnTo>
                <a:lnTo>
                  <a:pt x="5135497" y="96246"/>
                </a:lnTo>
                <a:lnTo>
                  <a:pt x="5141261" y="75406"/>
                </a:lnTo>
                <a:lnTo>
                  <a:pt x="5151288" y="53756"/>
                </a:lnTo>
                <a:lnTo>
                  <a:pt x="5152517" y="17272"/>
                </a:lnTo>
                <a:lnTo>
                  <a:pt x="5158613" y="13843"/>
                </a:lnTo>
                <a:lnTo>
                  <a:pt x="5163312" y="8381"/>
                </a:lnTo>
                <a:lnTo>
                  <a:pt x="5166868" y="1650"/>
                </a:lnTo>
                <a:lnTo>
                  <a:pt x="5167376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5" y="720343"/>
            <a:ext cx="3354070" cy="10083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535"/>
              </a:spcBef>
            </a:pPr>
            <a:r>
              <a:rPr sz="3350" spc="-65" dirty="0"/>
              <a:t>Boosters</a:t>
            </a:r>
            <a:r>
              <a:rPr sz="3350" spc="155" dirty="0"/>
              <a:t> </a:t>
            </a:r>
            <a:r>
              <a:rPr sz="3350" spc="-95" dirty="0"/>
              <a:t>Carried </a:t>
            </a:r>
            <a:r>
              <a:rPr sz="3350" spc="-90" dirty="0"/>
              <a:t> </a:t>
            </a:r>
            <a:r>
              <a:rPr sz="3350" spc="-120" dirty="0"/>
              <a:t>Maximum</a:t>
            </a:r>
            <a:r>
              <a:rPr sz="3350" spc="95" dirty="0"/>
              <a:t> </a:t>
            </a:r>
            <a:r>
              <a:rPr sz="3350" spc="-105" dirty="0"/>
              <a:t>Payload</a:t>
            </a:r>
            <a:endParaRPr sz="3350"/>
          </a:p>
        </p:txBody>
      </p:sp>
      <p:sp>
        <p:nvSpPr>
          <p:cNvPr id="4" name="object 4"/>
          <p:cNvSpPr txBox="1"/>
          <p:nvPr/>
        </p:nvSpPr>
        <p:spPr>
          <a:xfrm>
            <a:off x="941387" y="2192273"/>
            <a:ext cx="3220085" cy="121412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9235">
              <a:lnSpc>
                <a:spcPct val="8930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700" spc="-185" dirty="0">
                <a:latin typeface="Microsoft Sans Serif"/>
                <a:cs typeface="Microsoft Sans Serif"/>
              </a:rPr>
              <a:t>W</a:t>
            </a:r>
            <a:r>
              <a:rPr sz="1700" spc="-85" dirty="0">
                <a:latin typeface="Microsoft Sans Serif"/>
                <a:cs typeface="Microsoft Sans Serif"/>
              </a:rPr>
              <a:t>e</a:t>
            </a:r>
            <a:r>
              <a:rPr sz="1700" spc="30" dirty="0">
                <a:latin typeface="Microsoft Sans Serif"/>
                <a:cs typeface="Microsoft Sans Serif"/>
              </a:rPr>
              <a:t> d</a:t>
            </a:r>
            <a:r>
              <a:rPr sz="1700" spc="-125" dirty="0">
                <a:latin typeface="Microsoft Sans Serif"/>
                <a:cs typeface="Microsoft Sans Serif"/>
              </a:rPr>
              <a:t>e</a:t>
            </a:r>
            <a:r>
              <a:rPr sz="1700" spc="50" dirty="0">
                <a:latin typeface="Microsoft Sans Serif"/>
                <a:cs typeface="Microsoft Sans Serif"/>
              </a:rPr>
              <a:t>t</a:t>
            </a:r>
            <a:r>
              <a:rPr sz="1700" spc="-50" dirty="0">
                <a:latin typeface="Microsoft Sans Serif"/>
                <a:cs typeface="Microsoft Sans Serif"/>
              </a:rPr>
              <a:t>e</a:t>
            </a:r>
            <a:r>
              <a:rPr sz="1700" spc="-45" dirty="0">
                <a:latin typeface="Microsoft Sans Serif"/>
                <a:cs typeface="Microsoft Sans Serif"/>
              </a:rPr>
              <a:t>r</a:t>
            </a:r>
            <a:r>
              <a:rPr sz="1700" spc="-35" dirty="0">
                <a:latin typeface="Microsoft Sans Serif"/>
                <a:cs typeface="Microsoft Sans Serif"/>
              </a:rPr>
              <a:t>m</a:t>
            </a:r>
            <a:r>
              <a:rPr sz="1700" spc="25" dirty="0">
                <a:latin typeface="Microsoft Sans Serif"/>
                <a:cs typeface="Microsoft Sans Serif"/>
              </a:rPr>
              <a:t>i</a:t>
            </a:r>
            <a:r>
              <a:rPr sz="1700" spc="-50" dirty="0">
                <a:latin typeface="Microsoft Sans Serif"/>
                <a:cs typeface="Microsoft Sans Serif"/>
              </a:rPr>
              <a:t>n</a:t>
            </a:r>
            <a:r>
              <a:rPr sz="1700" spc="-125" dirty="0">
                <a:latin typeface="Microsoft Sans Serif"/>
                <a:cs typeface="Microsoft Sans Serif"/>
              </a:rPr>
              <a:t>e</a:t>
            </a:r>
            <a:r>
              <a:rPr sz="1700" spc="25" dirty="0">
                <a:latin typeface="Microsoft Sans Serif"/>
                <a:cs typeface="Microsoft Sans Serif"/>
              </a:rPr>
              <a:t>d</a:t>
            </a:r>
            <a:r>
              <a:rPr sz="1700" spc="75" dirty="0">
                <a:latin typeface="Microsoft Sans Serif"/>
                <a:cs typeface="Microsoft Sans Serif"/>
              </a:rPr>
              <a:t> </a:t>
            </a:r>
            <a:r>
              <a:rPr sz="1700" spc="50" dirty="0">
                <a:latin typeface="Microsoft Sans Serif"/>
                <a:cs typeface="Microsoft Sans Serif"/>
              </a:rPr>
              <a:t>t</a:t>
            </a:r>
            <a:r>
              <a:rPr sz="1700" spc="-50" dirty="0">
                <a:latin typeface="Microsoft Sans Serif"/>
                <a:cs typeface="Microsoft Sans Serif"/>
              </a:rPr>
              <a:t>h</a:t>
            </a:r>
            <a:r>
              <a:rPr sz="1700" spc="-85" dirty="0">
                <a:latin typeface="Microsoft Sans Serif"/>
                <a:cs typeface="Microsoft Sans Serif"/>
              </a:rPr>
              <a:t>e</a:t>
            </a:r>
            <a:r>
              <a:rPr sz="1700" spc="30" dirty="0">
                <a:latin typeface="Microsoft Sans Serif"/>
                <a:cs typeface="Microsoft Sans Serif"/>
              </a:rPr>
              <a:t> b</a:t>
            </a:r>
            <a:r>
              <a:rPr sz="1700" spc="-50" dirty="0">
                <a:latin typeface="Microsoft Sans Serif"/>
                <a:cs typeface="Microsoft Sans Serif"/>
              </a:rPr>
              <a:t>o</a:t>
            </a:r>
            <a:r>
              <a:rPr sz="1700" spc="25" dirty="0">
                <a:latin typeface="Microsoft Sans Serif"/>
                <a:cs typeface="Microsoft Sans Serif"/>
              </a:rPr>
              <a:t>o</a:t>
            </a:r>
            <a:r>
              <a:rPr sz="1700" spc="-105" dirty="0">
                <a:latin typeface="Microsoft Sans Serif"/>
                <a:cs typeface="Microsoft Sans Serif"/>
              </a:rPr>
              <a:t>s</a:t>
            </a:r>
            <a:r>
              <a:rPr sz="1700" spc="50" dirty="0">
                <a:latin typeface="Microsoft Sans Serif"/>
                <a:cs typeface="Microsoft Sans Serif"/>
              </a:rPr>
              <a:t>t</a:t>
            </a:r>
            <a:r>
              <a:rPr sz="1700" spc="-50" dirty="0">
                <a:latin typeface="Microsoft Sans Serif"/>
                <a:cs typeface="Microsoft Sans Serif"/>
              </a:rPr>
              <a:t>e</a:t>
            </a:r>
            <a:r>
              <a:rPr sz="1700" spc="25" dirty="0">
                <a:latin typeface="Microsoft Sans Serif"/>
                <a:cs typeface="Microsoft Sans Serif"/>
              </a:rPr>
              <a:t>r</a:t>
            </a:r>
            <a:r>
              <a:rPr sz="1700" dirty="0">
                <a:latin typeface="Microsoft Sans Serif"/>
                <a:cs typeface="Microsoft Sans Serif"/>
              </a:rPr>
              <a:t> </a:t>
            </a:r>
            <a:r>
              <a:rPr sz="1700" spc="125" dirty="0">
                <a:latin typeface="Microsoft Sans Serif"/>
                <a:cs typeface="Microsoft Sans Serif"/>
              </a:rPr>
              <a:t>t</a:t>
            </a:r>
            <a:r>
              <a:rPr sz="1700" spc="-50" dirty="0">
                <a:latin typeface="Microsoft Sans Serif"/>
                <a:cs typeface="Microsoft Sans Serif"/>
              </a:rPr>
              <a:t>h</a:t>
            </a:r>
            <a:r>
              <a:rPr sz="1700" spc="-125" dirty="0">
                <a:latin typeface="Microsoft Sans Serif"/>
                <a:cs typeface="Microsoft Sans Serif"/>
              </a:rPr>
              <a:t>a</a:t>
            </a:r>
            <a:r>
              <a:rPr sz="1700" spc="80" dirty="0">
                <a:latin typeface="Microsoft Sans Serif"/>
                <a:cs typeface="Microsoft Sans Serif"/>
              </a:rPr>
              <a:t>t  </a:t>
            </a:r>
            <a:r>
              <a:rPr sz="1700" spc="-75" dirty="0">
                <a:latin typeface="Microsoft Sans Serif"/>
                <a:cs typeface="Microsoft Sans Serif"/>
              </a:rPr>
              <a:t>have</a:t>
            </a:r>
            <a:r>
              <a:rPr sz="1700" spc="25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carried</a:t>
            </a:r>
            <a:r>
              <a:rPr sz="1700" spc="-5" dirty="0">
                <a:latin typeface="Microsoft Sans Serif"/>
                <a:cs typeface="Microsoft Sans Serif"/>
              </a:rPr>
              <a:t> the</a:t>
            </a:r>
            <a:r>
              <a:rPr sz="1700" spc="25" dirty="0">
                <a:latin typeface="Microsoft Sans Serif"/>
                <a:cs typeface="Microsoft Sans Serif"/>
              </a:rPr>
              <a:t> </a:t>
            </a:r>
            <a:r>
              <a:rPr sz="1700" spc="-75" dirty="0">
                <a:latin typeface="Microsoft Sans Serif"/>
                <a:cs typeface="Microsoft Sans Serif"/>
              </a:rPr>
              <a:t>maximum </a:t>
            </a:r>
            <a:r>
              <a:rPr sz="1700" spc="-70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payload</a:t>
            </a:r>
            <a:r>
              <a:rPr sz="1700" spc="-15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using</a:t>
            </a:r>
            <a:r>
              <a:rPr sz="1700" spc="-10" dirty="0">
                <a:latin typeface="Microsoft Sans Serif"/>
                <a:cs typeface="Microsoft Sans Serif"/>
              </a:rPr>
              <a:t> </a:t>
            </a:r>
            <a:r>
              <a:rPr sz="1700" spc="-100" dirty="0">
                <a:latin typeface="Microsoft Sans Serif"/>
                <a:cs typeface="Microsoft Sans Serif"/>
              </a:rPr>
              <a:t>a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spc="-40" dirty="0">
                <a:latin typeface="Microsoft Sans Serif"/>
                <a:cs typeface="Microsoft Sans Serif"/>
              </a:rPr>
              <a:t>subquery</a:t>
            </a:r>
            <a:r>
              <a:rPr sz="1700" spc="25" dirty="0">
                <a:latin typeface="Microsoft Sans Serif"/>
                <a:cs typeface="Microsoft Sans Serif"/>
              </a:rPr>
              <a:t> </a:t>
            </a:r>
            <a:r>
              <a:rPr sz="1700" spc="10" dirty="0">
                <a:latin typeface="Microsoft Sans Serif"/>
                <a:cs typeface="Microsoft Sans Serif"/>
              </a:rPr>
              <a:t>in</a:t>
            </a:r>
            <a:r>
              <a:rPr sz="1700" spc="4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 </a:t>
            </a:r>
            <a:r>
              <a:rPr sz="1700" spc="-440" dirty="0">
                <a:latin typeface="Microsoft Sans Serif"/>
                <a:cs typeface="Microsoft Sans Serif"/>
              </a:rPr>
              <a:t> </a:t>
            </a:r>
            <a:r>
              <a:rPr sz="1700" b="1" spc="-265" dirty="0">
                <a:latin typeface="Arial"/>
                <a:cs typeface="Arial"/>
              </a:rPr>
              <a:t>W</a:t>
            </a:r>
            <a:r>
              <a:rPr sz="1700" b="1" spc="-105" dirty="0">
                <a:latin typeface="Arial"/>
                <a:cs typeface="Arial"/>
              </a:rPr>
              <a:t>H</a:t>
            </a:r>
            <a:r>
              <a:rPr sz="1700" b="1" spc="-240" dirty="0">
                <a:latin typeface="Arial"/>
                <a:cs typeface="Arial"/>
              </a:rPr>
              <a:t>E</a:t>
            </a:r>
            <a:r>
              <a:rPr sz="1700" b="1" spc="-335" dirty="0">
                <a:latin typeface="Arial"/>
                <a:cs typeface="Arial"/>
              </a:rPr>
              <a:t>R</a:t>
            </a:r>
            <a:r>
              <a:rPr sz="1700" b="1" spc="-220" dirty="0">
                <a:latin typeface="Arial"/>
                <a:cs typeface="Arial"/>
              </a:rPr>
              <a:t>E</a:t>
            </a:r>
            <a:r>
              <a:rPr sz="1700" b="1" spc="40" dirty="0">
                <a:latin typeface="Arial"/>
                <a:cs typeface="Arial"/>
              </a:rPr>
              <a:t> </a:t>
            </a:r>
            <a:r>
              <a:rPr sz="1700" spc="-105" dirty="0">
                <a:latin typeface="Microsoft Sans Serif"/>
                <a:cs typeface="Microsoft Sans Serif"/>
              </a:rPr>
              <a:t>c</a:t>
            </a:r>
            <a:r>
              <a:rPr sz="1700" spc="55" dirty="0">
                <a:latin typeface="Microsoft Sans Serif"/>
                <a:cs typeface="Microsoft Sans Serif"/>
              </a:rPr>
              <a:t>l</a:t>
            </a:r>
            <a:r>
              <a:rPr sz="1700" spc="-125" dirty="0">
                <a:latin typeface="Microsoft Sans Serif"/>
                <a:cs typeface="Microsoft Sans Serif"/>
              </a:rPr>
              <a:t>a</a:t>
            </a:r>
            <a:r>
              <a:rPr sz="1700" spc="-50" dirty="0">
                <a:latin typeface="Microsoft Sans Serif"/>
                <a:cs typeface="Microsoft Sans Serif"/>
              </a:rPr>
              <a:t>u</a:t>
            </a:r>
            <a:r>
              <a:rPr sz="1700" spc="-105" dirty="0">
                <a:latin typeface="Microsoft Sans Serif"/>
                <a:cs typeface="Microsoft Sans Serif"/>
              </a:rPr>
              <a:t>s</a:t>
            </a:r>
            <a:r>
              <a:rPr sz="1700" spc="-85" dirty="0">
                <a:latin typeface="Microsoft Sans Serif"/>
                <a:cs typeface="Microsoft Sans Serif"/>
              </a:rPr>
              <a:t>e</a:t>
            </a:r>
            <a:r>
              <a:rPr sz="1700" spc="30" dirty="0">
                <a:latin typeface="Microsoft Sans Serif"/>
                <a:cs typeface="Microsoft Sans Serif"/>
              </a:rPr>
              <a:t> </a:t>
            </a:r>
            <a:r>
              <a:rPr sz="1700" spc="-120" dirty="0">
                <a:latin typeface="Microsoft Sans Serif"/>
                <a:cs typeface="Microsoft Sans Serif"/>
              </a:rPr>
              <a:t>a</a:t>
            </a:r>
            <a:r>
              <a:rPr sz="1700" spc="-50" dirty="0">
                <a:latin typeface="Microsoft Sans Serif"/>
                <a:cs typeface="Microsoft Sans Serif"/>
              </a:rPr>
              <a:t>n</a:t>
            </a:r>
            <a:r>
              <a:rPr sz="1700" spc="25" dirty="0">
                <a:latin typeface="Microsoft Sans Serif"/>
                <a:cs typeface="Microsoft Sans Serif"/>
              </a:rPr>
              <a:t>d</a:t>
            </a:r>
            <a:r>
              <a:rPr sz="1700" spc="70" dirty="0">
                <a:latin typeface="Microsoft Sans Serif"/>
                <a:cs typeface="Microsoft Sans Serif"/>
              </a:rPr>
              <a:t> </a:t>
            </a:r>
            <a:r>
              <a:rPr sz="1700" spc="50" dirty="0">
                <a:latin typeface="Microsoft Sans Serif"/>
                <a:cs typeface="Microsoft Sans Serif"/>
              </a:rPr>
              <a:t>t</a:t>
            </a:r>
            <a:r>
              <a:rPr sz="1700" spc="-50" dirty="0">
                <a:latin typeface="Microsoft Sans Serif"/>
                <a:cs typeface="Microsoft Sans Serif"/>
              </a:rPr>
              <a:t>h</a:t>
            </a:r>
            <a:r>
              <a:rPr sz="1700" spc="-85" dirty="0">
                <a:latin typeface="Microsoft Sans Serif"/>
                <a:cs typeface="Microsoft Sans Serif"/>
              </a:rPr>
              <a:t>e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b="1" spc="-145" dirty="0">
                <a:latin typeface="Arial"/>
                <a:cs typeface="Arial"/>
              </a:rPr>
              <a:t>M</a:t>
            </a:r>
            <a:r>
              <a:rPr sz="1700" b="1" spc="-180" dirty="0">
                <a:latin typeface="Arial"/>
                <a:cs typeface="Arial"/>
              </a:rPr>
              <a:t>A</a:t>
            </a:r>
            <a:r>
              <a:rPr sz="1700" b="1" spc="-165" dirty="0">
                <a:latin typeface="Arial"/>
                <a:cs typeface="Arial"/>
              </a:rPr>
              <a:t>X</a:t>
            </a:r>
            <a:r>
              <a:rPr sz="1700" b="1" spc="-120" dirty="0">
                <a:latin typeface="Arial"/>
                <a:cs typeface="Arial"/>
              </a:rPr>
              <a:t>(</a:t>
            </a:r>
            <a:r>
              <a:rPr sz="1700" b="1" spc="-90" dirty="0">
                <a:latin typeface="Arial"/>
                <a:cs typeface="Arial"/>
              </a:rPr>
              <a:t>)  </a:t>
            </a:r>
            <a:r>
              <a:rPr sz="1700" spc="-30" dirty="0">
                <a:latin typeface="Microsoft Sans Serif"/>
                <a:cs typeface="Microsoft Sans Serif"/>
              </a:rPr>
              <a:t>function.</a:t>
            </a:r>
            <a:endParaRPr sz="17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8300" y="962025"/>
            <a:ext cx="6153150" cy="49530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26851" y="6480651"/>
            <a:ext cx="159385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19"/>
              </a:lnSpc>
            </a:pPr>
            <a:r>
              <a:rPr sz="950" spc="40" dirty="0">
                <a:solidFill>
                  <a:srgbClr val="7E7E7E"/>
                </a:solidFill>
                <a:latin typeface="Calibri"/>
                <a:cs typeface="Calibri"/>
              </a:rPr>
              <a:t>31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7326" y="6091237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32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851405"/>
            <a:ext cx="9114155" cy="10255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combinations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b="1" spc="-265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2150" b="1" spc="-2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clause,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b="1" spc="-204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215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15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b="1" spc="-13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b="1" spc="-254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150" b="1" spc="-2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46405"/>
            <a:ext cx="44704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210" dirty="0"/>
              <a:t>2015</a:t>
            </a:r>
            <a:r>
              <a:rPr sz="3650" spc="80" dirty="0"/>
              <a:t> </a:t>
            </a:r>
            <a:r>
              <a:rPr sz="3650" spc="-125" dirty="0"/>
              <a:t>Launch</a:t>
            </a:r>
            <a:r>
              <a:rPr sz="3650" spc="125" dirty="0"/>
              <a:t> </a:t>
            </a:r>
            <a:r>
              <a:rPr sz="3650" spc="-150" dirty="0"/>
              <a:t>Records</a:t>
            </a:r>
            <a:endParaRPr sz="36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8825" y="3076575"/>
            <a:ext cx="7239000" cy="25812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4090" cy="1933575"/>
          </a:xfrm>
          <a:custGeom>
            <a:avLst/>
            <a:gdLst/>
            <a:ahLst/>
            <a:cxnLst/>
            <a:rect l="l" t="t" r="r" b="b"/>
            <a:pathLst>
              <a:path w="974090" h="1933575">
                <a:moveTo>
                  <a:pt x="973785" y="1321562"/>
                </a:moveTo>
                <a:lnTo>
                  <a:pt x="794816" y="1142593"/>
                </a:lnTo>
                <a:lnTo>
                  <a:pt x="971550" y="966724"/>
                </a:lnTo>
                <a:lnTo>
                  <a:pt x="0" y="0"/>
                </a:lnTo>
                <a:lnTo>
                  <a:pt x="0" y="1933575"/>
                </a:lnTo>
                <a:lnTo>
                  <a:pt x="444855" y="1490865"/>
                </a:lnTo>
                <a:lnTo>
                  <a:pt x="624687" y="1670685"/>
                </a:lnTo>
                <a:lnTo>
                  <a:pt x="97378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312" y="298068"/>
            <a:ext cx="10104755" cy="107124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5"/>
              </a:spcBef>
            </a:pPr>
            <a:r>
              <a:rPr spc="-220" dirty="0"/>
              <a:t>Rank</a:t>
            </a:r>
            <a:r>
              <a:rPr spc="120" dirty="0"/>
              <a:t> </a:t>
            </a:r>
            <a:r>
              <a:rPr spc="-80" dirty="0"/>
              <a:t>Landing</a:t>
            </a:r>
            <a:r>
              <a:rPr spc="165" dirty="0"/>
              <a:t> </a:t>
            </a:r>
            <a:r>
              <a:rPr spc="-145" dirty="0"/>
              <a:t>Outcomes</a:t>
            </a:r>
            <a:r>
              <a:rPr spc="160" dirty="0"/>
              <a:t> </a:t>
            </a:r>
            <a:r>
              <a:rPr spc="-125" dirty="0"/>
              <a:t>Between</a:t>
            </a:r>
            <a:r>
              <a:rPr spc="125" dirty="0"/>
              <a:t> </a:t>
            </a:r>
            <a:r>
              <a:rPr spc="140" dirty="0"/>
              <a:t>2010-06-04</a:t>
            </a:r>
            <a:r>
              <a:rPr spc="165" dirty="0"/>
              <a:t> </a:t>
            </a:r>
            <a:r>
              <a:rPr spc="-105" dirty="0"/>
              <a:t>and </a:t>
            </a:r>
            <a:r>
              <a:rPr spc="-940" dirty="0"/>
              <a:t> </a:t>
            </a:r>
            <a:r>
              <a:rPr spc="135" dirty="0"/>
              <a:t>2017-03-20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8508" y="1770697"/>
            <a:ext cx="3837940" cy="3262629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marR="168910" indent="-228600">
              <a:lnSpc>
                <a:spcPct val="90100"/>
              </a:lnSpc>
              <a:spcBef>
                <a:spcPts val="3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70" dirty="0">
                <a:latin typeface="Microsoft Sans Serif"/>
                <a:cs typeface="Microsoft Sans Serif"/>
              </a:rPr>
              <a:t>We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s</a:t>
            </a:r>
            <a:r>
              <a:rPr sz="2000" spc="-140" dirty="0">
                <a:latin typeface="Microsoft Sans Serif"/>
                <a:cs typeface="Microsoft Sans Serif"/>
              </a:rPr>
              <a:t>e</a:t>
            </a:r>
            <a:r>
              <a:rPr sz="2000" spc="-10" dirty="0">
                <a:latin typeface="Microsoft Sans Serif"/>
                <a:cs typeface="Microsoft Sans Serif"/>
              </a:rPr>
              <a:t>l</a:t>
            </a:r>
            <a:r>
              <a:rPr sz="2000" spc="-70" dirty="0">
                <a:latin typeface="Microsoft Sans Serif"/>
                <a:cs typeface="Microsoft Sans Serif"/>
              </a:rPr>
              <a:t>e</a:t>
            </a:r>
            <a:r>
              <a:rPr sz="2000" spc="-180" dirty="0">
                <a:latin typeface="Microsoft Sans Serif"/>
                <a:cs typeface="Microsoft Sans Serif"/>
              </a:rPr>
              <a:t>c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spc="-14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d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L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-70" dirty="0">
                <a:latin typeface="Microsoft Sans Serif"/>
                <a:cs typeface="Microsoft Sans Serif"/>
              </a:rPr>
              <a:t>n</a:t>
            </a:r>
            <a:r>
              <a:rPr sz="2000" spc="5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i</a:t>
            </a:r>
            <a:r>
              <a:rPr sz="2000" spc="-70" dirty="0">
                <a:latin typeface="Microsoft Sans Serif"/>
                <a:cs typeface="Microsoft Sans Serif"/>
              </a:rPr>
              <a:t>n</a:t>
            </a:r>
            <a:r>
              <a:rPr sz="2000" spc="25" dirty="0">
                <a:latin typeface="Microsoft Sans Serif"/>
                <a:cs typeface="Microsoft Sans Serif"/>
              </a:rPr>
              <a:t>g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o</a:t>
            </a:r>
            <a:r>
              <a:rPr sz="2000" spc="5" dirty="0">
                <a:latin typeface="Microsoft Sans Serif"/>
                <a:cs typeface="Microsoft Sans Serif"/>
              </a:rPr>
              <a:t>u</a:t>
            </a:r>
            <a:r>
              <a:rPr sz="2000" spc="35" dirty="0">
                <a:latin typeface="Microsoft Sans Serif"/>
                <a:cs typeface="Microsoft Sans Serif"/>
              </a:rPr>
              <a:t>t</a:t>
            </a:r>
            <a:r>
              <a:rPr sz="2000" spc="-105" dirty="0">
                <a:latin typeface="Microsoft Sans Serif"/>
                <a:cs typeface="Microsoft Sans Serif"/>
              </a:rPr>
              <a:t>c</a:t>
            </a:r>
            <a:r>
              <a:rPr sz="2000" spc="-35" dirty="0">
                <a:latin typeface="Microsoft Sans Serif"/>
                <a:cs typeface="Microsoft Sans Serif"/>
              </a:rPr>
              <a:t>o</a:t>
            </a:r>
            <a:r>
              <a:rPr sz="2000" spc="-130" dirty="0">
                <a:latin typeface="Microsoft Sans Serif"/>
                <a:cs typeface="Microsoft Sans Serif"/>
              </a:rPr>
              <a:t>m</a:t>
            </a:r>
            <a:r>
              <a:rPr sz="2000" spc="-70" dirty="0">
                <a:latin typeface="Microsoft Sans Serif"/>
                <a:cs typeface="Microsoft Sans Serif"/>
              </a:rPr>
              <a:t>e</a:t>
            </a:r>
            <a:r>
              <a:rPr sz="2000" spc="-80" dirty="0">
                <a:latin typeface="Microsoft Sans Serif"/>
                <a:cs typeface="Microsoft Sans Serif"/>
              </a:rPr>
              <a:t>s  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-70" dirty="0">
                <a:latin typeface="Microsoft Sans Serif"/>
                <a:cs typeface="Microsoft Sans Serif"/>
              </a:rPr>
              <a:t>n</a:t>
            </a:r>
            <a:r>
              <a:rPr sz="2000" spc="25" dirty="0">
                <a:latin typeface="Microsoft Sans Serif"/>
                <a:cs typeface="Microsoft Sans Serif"/>
              </a:rPr>
              <a:t>d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spc="-70" dirty="0">
                <a:latin typeface="Microsoft Sans Serif"/>
                <a:cs typeface="Microsoft Sans Serif"/>
              </a:rPr>
              <a:t>h</a:t>
            </a:r>
            <a:r>
              <a:rPr sz="2000" spc="-100" dirty="0">
                <a:latin typeface="Microsoft Sans Serif"/>
                <a:cs typeface="Microsoft Sans Serif"/>
              </a:rPr>
              <a:t>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b="1" spc="-320" dirty="0">
                <a:latin typeface="Arial"/>
                <a:cs typeface="Arial"/>
              </a:rPr>
              <a:t>C</a:t>
            </a:r>
            <a:r>
              <a:rPr sz="2000" b="1" spc="-135" dirty="0">
                <a:latin typeface="Arial"/>
                <a:cs typeface="Arial"/>
              </a:rPr>
              <a:t>O</a:t>
            </a:r>
            <a:r>
              <a:rPr sz="2000" b="1" spc="-245" dirty="0">
                <a:latin typeface="Arial"/>
                <a:cs typeface="Arial"/>
              </a:rPr>
              <a:t>U</a:t>
            </a:r>
            <a:r>
              <a:rPr sz="2000" b="1" spc="-170" dirty="0">
                <a:latin typeface="Arial"/>
                <a:cs typeface="Arial"/>
              </a:rPr>
              <a:t>N</a:t>
            </a:r>
            <a:r>
              <a:rPr sz="2000" b="1" spc="-210" dirty="0">
                <a:latin typeface="Arial"/>
                <a:cs typeface="Arial"/>
              </a:rPr>
              <a:t>T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of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l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-65" dirty="0">
                <a:latin typeface="Microsoft Sans Serif"/>
                <a:cs typeface="Microsoft Sans Serif"/>
              </a:rPr>
              <a:t>n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-10" dirty="0">
                <a:latin typeface="Microsoft Sans Serif"/>
                <a:cs typeface="Microsoft Sans Serif"/>
              </a:rPr>
              <a:t>i</a:t>
            </a:r>
            <a:r>
              <a:rPr sz="2000" spc="-65" dirty="0">
                <a:latin typeface="Microsoft Sans Serif"/>
                <a:cs typeface="Microsoft Sans Serif"/>
              </a:rPr>
              <a:t>n</a:t>
            </a:r>
            <a:r>
              <a:rPr sz="2000" spc="15" dirty="0">
                <a:latin typeface="Microsoft Sans Serif"/>
                <a:cs typeface="Microsoft Sans Serif"/>
              </a:rPr>
              <a:t>g  </a:t>
            </a:r>
            <a:r>
              <a:rPr sz="2000" spc="-55" dirty="0">
                <a:latin typeface="Microsoft Sans Serif"/>
                <a:cs typeface="Microsoft Sans Serif"/>
              </a:rPr>
              <a:t>outcomes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from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the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data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u</a:t>
            </a:r>
            <a:r>
              <a:rPr sz="2000" spc="-110" dirty="0">
                <a:latin typeface="Microsoft Sans Serif"/>
                <a:cs typeface="Microsoft Sans Serif"/>
              </a:rPr>
              <a:t>s</a:t>
            </a:r>
            <a:r>
              <a:rPr sz="2000" spc="-145" dirty="0">
                <a:latin typeface="Microsoft Sans Serif"/>
                <a:cs typeface="Microsoft Sans Serif"/>
              </a:rPr>
              <a:t>e</a:t>
            </a:r>
            <a:r>
              <a:rPr sz="2000" spc="30" dirty="0">
                <a:latin typeface="Microsoft Sans Serif"/>
                <a:cs typeface="Microsoft Sans Serif"/>
              </a:rPr>
              <a:t>d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114" dirty="0">
                <a:latin typeface="Microsoft Sans Serif"/>
                <a:cs typeface="Microsoft Sans Serif"/>
              </a:rPr>
              <a:t>t</a:t>
            </a:r>
            <a:r>
              <a:rPr sz="2000" spc="-65" dirty="0">
                <a:latin typeface="Microsoft Sans Serif"/>
                <a:cs typeface="Microsoft Sans Serif"/>
              </a:rPr>
              <a:t>h</a:t>
            </a:r>
            <a:r>
              <a:rPr sz="2000" spc="-100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b="1" spc="-320" dirty="0">
                <a:latin typeface="Arial"/>
                <a:cs typeface="Arial"/>
              </a:rPr>
              <a:t>W</a:t>
            </a:r>
            <a:r>
              <a:rPr sz="2000" b="1" spc="-100" dirty="0">
                <a:latin typeface="Arial"/>
                <a:cs typeface="Arial"/>
              </a:rPr>
              <a:t>H</a:t>
            </a:r>
            <a:r>
              <a:rPr sz="2000" b="1" spc="-365" dirty="0">
                <a:latin typeface="Arial"/>
                <a:cs typeface="Arial"/>
              </a:rPr>
              <a:t>E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260" dirty="0">
                <a:latin typeface="Arial"/>
                <a:cs typeface="Arial"/>
              </a:rPr>
              <a:t>E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c</a:t>
            </a:r>
            <a:r>
              <a:rPr sz="2000" spc="-10" dirty="0">
                <a:latin typeface="Microsoft Sans Serif"/>
                <a:cs typeface="Microsoft Sans Serif"/>
              </a:rPr>
              <a:t>l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65" dirty="0">
                <a:latin typeface="Microsoft Sans Serif"/>
                <a:cs typeface="Microsoft Sans Serif"/>
              </a:rPr>
              <a:t>u</a:t>
            </a:r>
            <a:r>
              <a:rPr sz="2000" spc="-110" dirty="0">
                <a:latin typeface="Microsoft Sans Serif"/>
                <a:cs typeface="Microsoft Sans Serif"/>
              </a:rPr>
              <a:t>s</a:t>
            </a:r>
            <a:r>
              <a:rPr sz="2000" spc="-10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114" dirty="0">
                <a:latin typeface="Microsoft Sans Serif"/>
                <a:cs typeface="Microsoft Sans Serif"/>
              </a:rPr>
              <a:t>t</a:t>
            </a:r>
            <a:r>
              <a:rPr sz="2000" spc="5" dirty="0">
                <a:latin typeface="Microsoft Sans Serif"/>
                <a:cs typeface="Microsoft Sans Serif"/>
              </a:rPr>
              <a:t>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f</a:t>
            </a:r>
            <a:r>
              <a:rPr sz="2000" spc="-10" dirty="0">
                <a:latin typeface="Microsoft Sans Serif"/>
                <a:cs typeface="Microsoft Sans Serif"/>
              </a:rPr>
              <a:t>i</a:t>
            </a:r>
            <a:r>
              <a:rPr sz="2000" spc="65" dirty="0">
                <a:latin typeface="Microsoft Sans Serif"/>
                <a:cs typeface="Microsoft Sans Serif"/>
              </a:rPr>
              <a:t>l</a:t>
            </a:r>
            <a:r>
              <a:rPr sz="2000" spc="40" dirty="0">
                <a:latin typeface="Microsoft Sans Serif"/>
                <a:cs typeface="Microsoft Sans Serif"/>
              </a:rPr>
              <a:t>t</a:t>
            </a:r>
            <a:r>
              <a:rPr sz="2000" spc="-7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r  </a:t>
            </a:r>
            <a:r>
              <a:rPr sz="2000" dirty="0">
                <a:latin typeface="Microsoft Sans Serif"/>
                <a:cs typeface="Microsoft Sans Serif"/>
              </a:rPr>
              <a:t>for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outcomes</a:t>
            </a:r>
            <a:r>
              <a:rPr sz="2000" spc="85" dirty="0">
                <a:latin typeface="Microsoft Sans Serif"/>
                <a:cs typeface="Microsoft Sans Serif"/>
              </a:rPr>
              <a:t> </a:t>
            </a:r>
            <a:r>
              <a:rPr sz="2000" b="1" spc="-260" dirty="0">
                <a:latin typeface="Arial"/>
                <a:cs typeface="Arial"/>
              </a:rPr>
              <a:t>BETWEEN </a:t>
            </a:r>
            <a:r>
              <a:rPr sz="2000" b="1" spc="-540" dirty="0">
                <a:latin typeface="Arial"/>
                <a:cs typeface="Arial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2010-06-04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to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5" dirty="0">
                <a:latin typeface="Microsoft Sans Serif"/>
                <a:cs typeface="Microsoft Sans Serif"/>
              </a:rPr>
              <a:t>2010-03-20.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800"/>
              </a:lnSpc>
              <a:spcBef>
                <a:spcPts val="135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70" dirty="0">
                <a:latin typeface="Microsoft Sans Serif"/>
                <a:cs typeface="Microsoft Sans Serif"/>
              </a:rPr>
              <a:t>We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5" dirty="0">
                <a:latin typeface="Microsoft Sans Serif"/>
                <a:cs typeface="Microsoft Sans Serif"/>
              </a:rPr>
              <a:t>pp</a:t>
            </a:r>
            <a:r>
              <a:rPr sz="2000" spc="-10" dirty="0">
                <a:latin typeface="Microsoft Sans Serif"/>
                <a:cs typeface="Microsoft Sans Serif"/>
              </a:rPr>
              <a:t>l</a:t>
            </a:r>
            <a:r>
              <a:rPr sz="2000" spc="65" dirty="0">
                <a:latin typeface="Microsoft Sans Serif"/>
                <a:cs typeface="Microsoft Sans Serif"/>
              </a:rPr>
              <a:t>i</a:t>
            </a:r>
            <a:r>
              <a:rPr sz="2000" spc="-14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d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spc="-70" dirty="0">
                <a:latin typeface="Microsoft Sans Serif"/>
                <a:cs typeface="Microsoft Sans Serif"/>
              </a:rPr>
              <a:t>h</a:t>
            </a:r>
            <a:r>
              <a:rPr sz="2000" spc="-100" dirty="0">
                <a:latin typeface="Microsoft Sans Serif"/>
                <a:cs typeface="Microsoft Sans Serif"/>
              </a:rPr>
              <a:t>e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b="1" spc="-355" dirty="0">
                <a:latin typeface="Arial"/>
                <a:cs typeface="Arial"/>
              </a:rPr>
              <a:t>G</a:t>
            </a:r>
            <a:r>
              <a:rPr sz="2000" b="1" spc="-320" dirty="0">
                <a:latin typeface="Arial"/>
                <a:cs typeface="Arial"/>
              </a:rPr>
              <a:t>R</a:t>
            </a:r>
            <a:r>
              <a:rPr sz="2000" b="1" spc="-135" dirty="0">
                <a:latin typeface="Arial"/>
                <a:cs typeface="Arial"/>
              </a:rPr>
              <a:t>O</a:t>
            </a:r>
            <a:r>
              <a:rPr sz="2000" b="1" spc="-245" dirty="0">
                <a:latin typeface="Arial"/>
                <a:cs typeface="Arial"/>
              </a:rPr>
              <a:t>U</a:t>
            </a:r>
            <a:r>
              <a:rPr sz="2000" b="1" spc="-195" dirty="0">
                <a:latin typeface="Arial"/>
                <a:cs typeface="Arial"/>
              </a:rPr>
              <a:t>P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B</a:t>
            </a:r>
            <a:r>
              <a:rPr sz="2000" b="1" spc="-195" dirty="0">
                <a:latin typeface="Arial"/>
                <a:cs typeface="Arial"/>
              </a:rPr>
              <a:t>Y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c</a:t>
            </a:r>
            <a:r>
              <a:rPr sz="2000" spc="-10" dirty="0">
                <a:latin typeface="Microsoft Sans Serif"/>
                <a:cs typeface="Microsoft Sans Serif"/>
              </a:rPr>
              <a:t>l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-70" dirty="0">
                <a:latin typeface="Microsoft Sans Serif"/>
                <a:cs typeface="Microsoft Sans Serif"/>
              </a:rPr>
              <a:t>u</a:t>
            </a:r>
            <a:r>
              <a:rPr sz="2000" spc="-105" dirty="0">
                <a:latin typeface="Microsoft Sans Serif"/>
                <a:cs typeface="Microsoft Sans Serif"/>
              </a:rPr>
              <a:t>s</a:t>
            </a:r>
            <a:r>
              <a:rPr sz="2000" spc="-65" dirty="0">
                <a:latin typeface="Microsoft Sans Serif"/>
                <a:cs typeface="Microsoft Sans Serif"/>
              </a:rPr>
              <a:t>e  </a:t>
            </a:r>
            <a:r>
              <a:rPr sz="2000" spc="60" dirty="0">
                <a:latin typeface="Microsoft Sans Serif"/>
                <a:cs typeface="Microsoft Sans Serif"/>
              </a:rPr>
              <a:t>to</a:t>
            </a:r>
            <a:r>
              <a:rPr sz="2000" spc="-5" dirty="0">
                <a:latin typeface="Microsoft Sans Serif"/>
                <a:cs typeface="Microsoft Sans Serif"/>
              </a:rPr>
              <a:t> group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the</a:t>
            </a:r>
            <a:r>
              <a:rPr sz="2000" spc="10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outcomes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-70" dirty="0">
                <a:latin typeface="Microsoft Sans Serif"/>
                <a:cs typeface="Microsoft Sans Serif"/>
              </a:rPr>
              <a:t>n</a:t>
            </a:r>
            <a:r>
              <a:rPr sz="2000" spc="25" dirty="0">
                <a:latin typeface="Microsoft Sans Serif"/>
                <a:cs typeface="Microsoft Sans Serif"/>
              </a:rPr>
              <a:t>d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spc="-70" dirty="0">
                <a:latin typeface="Microsoft Sans Serif"/>
                <a:cs typeface="Microsoft Sans Serif"/>
              </a:rPr>
              <a:t>h</a:t>
            </a:r>
            <a:r>
              <a:rPr sz="2000" spc="-100" dirty="0">
                <a:latin typeface="Microsoft Sans Serif"/>
                <a:cs typeface="Microsoft Sans Serif"/>
              </a:rPr>
              <a:t>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b="1" spc="-204" dirty="0">
                <a:latin typeface="Arial"/>
                <a:cs typeface="Arial"/>
              </a:rPr>
              <a:t>O</a:t>
            </a:r>
            <a:r>
              <a:rPr sz="2000" b="1" spc="-320" dirty="0">
                <a:latin typeface="Arial"/>
                <a:cs typeface="Arial"/>
              </a:rPr>
              <a:t>R</a:t>
            </a:r>
            <a:r>
              <a:rPr sz="2000" b="1" spc="-95" dirty="0">
                <a:latin typeface="Arial"/>
                <a:cs typeface="Arial"/>
              </a:rPr>
              <a:t>D</a:t>
            </a:r>
            <a:r>
              <a:rPr sz="2000" b="1" spc="-285" dirty="0">
                <a:latin typeface="Arial"/>
                <a:cs typeface="Arial"/>
              </a:rPr>
              <a:t>ER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B</a:t>
            </a:r>
            <a:r>
              <a:rPr sz="2000" b="1" spc="-195" dirty="0">
                <a:latin typeface="Arial"/>
                <a:cs typeface="Arial"/>
              </a:rPr>
              <a:t>Y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c</a:t>
            </a:r>
            <a:r>
              <a:rPr sz="2000" spc="-10" dirty="0">
                <a:latin typeface="Microsoft Sans Serif"/>
                <a:cs typeface="Microsoft Sans Serif"/>
              </a:rPr>
              <a:t>l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-70" dirty="0">
                <a:latin typeface="Microsoft Sans Serif"/>
                <a:cs typeface="Microsoft Sans Serif"/>
              </a:rPr>
              <a:t>u</a:t>
            </a:r>
            <a:r>
              <a:rPr sz="2000" spc="-105" dirty="0">
                <a:latin typeface="Microsoft Sans Serif"/>
                <a:cs typeface="Microsoft Sans Serif"/>
              </a:rPr>
              <a:t>s</a:t>
            </a:r>
            <a:r>
              <a:rPr sz="2000" spc="-100" dirty="0">
                <a:latin typeface="Microsoft Sans Serif"/>
                <a:cs typeface="Microsoft Sans Serif"/>
              </a:rPr>
              <a:t>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dirty="0">
                <a:latin typeface="Microsoft Sans Serif"/>
                <a:cs typeface="Microsoft Sans Serif"/>
              </a:rPr>
              <a:t>o  </a:t>
            </a:r>
            <a:r>
              <a:rPr sz="2000" spc="-20" dirty="0">
                <a:latin typeface="Microsoft Sans Serif"/>
                <a:cs typeface="Microsoft Sans Serif"/>
              </a:rPr>
              <a:t>order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the</a:t>
            </a:r>
            <a:r>
              <a:rPr sz="2000" spc="9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grouped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 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outcome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in</a:t>
            </a:r>
            <a:r>
              <a:rPr sz="2000" spc="114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descending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96650" y="6434454"/>
            <a:ext cx="178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77524" y="4600575"/>
            <a:ext cx="1014730" cy="2019300"/>
          </a:xfrm>
          <a:custGeom>
            <a:avLst/>
            <a:gdLst/>
            <a:ahLst/>
            <a:cxnLst/>
            <a:rect l="l" t="t" r="r" b="b"/>
            <a:pathLst>
              <a:path w="1014729" h="2019300">
                <a:moveTo>
                  <a:pt x="1014476" y="0"/>
                </a:moveTo>
                <a:lnTo>
                  <a:pt x="4826" y="1009650"/>
                </a:lnTo>
                <a:lnTo>
                  <a:pt x="183273" y="1188110"/>
                </a:lnTo>
                <a:lnTo>
                  <a:pt x="0" y="1371371"/>
                </a:lnTo>
                <a:lnTo>
                  <a:pt x="342392" y="1713738"/>
                </a:lnTo>
                <a:lnTo>
                  <a:pt x="525653" y="1530489"/>
                </a:lnTo>
                <a:lnTo>
                  <a:pt x="1014476" y="2019300"/>
                </a:lnTo>
                <a:lnTo>
                  <a:pt x="1014476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050" y="1590675"/>
            <a:ext cx="6124575" cy="42957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304925"/>
            <a:ext cx="10515600" cy="4724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46405"/>
            <a:ext cx="71513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5" dirty="0"/>
              <a:t>All</a:t>
            </a:r>
            <a:r>
              <a:rPr sz="3650" spc="80" dirty="0"/>
              <a:t> </a:t>
            </a:r>
            <a:r>
              <a:rPr sz="3650" spc="-100" dirty="0"/>
              <a:t>launch</a:t>
            </a:r>
            <a:r>
              <a:rPr sz="3650" spc="145" dirty="0"/>
              <a:t> </a:t>
            </a:r>
            <a:r>
              <a:rPr sz="3650" spc="-65" dirty="0"/>
              <a:t>sites</a:t>
            </a:r>
            <a:r>
              <a:rPr sz="3650" spc="110" dirty="0"/>
              <a:t> </a:t>
            </a:r>
            <a:r>
              <a:rPr sz="3650" dirty="0"/>
              <a:t>global</a:t>
            </a:r>
            <a:r>
              <a:rPr sz="3650" spc="150" dirty="0"/>
              <a:t> </a:t>
            </a:r>
            <a:r>
              <a:rPr sz="3650" spc="-130" dirty="0"/>
              <a:t>map</a:t>
            </a:r>
            <a:r>
              <a:rPr sz="3650" spc="170" dirty="0"/>
              <a:t> </a:t>
            </a:r>
            <a:r>
              <a:rPr sz="3650" spc="-105" dirty="0"/>
              <a:t>markers</a:t>
            </a:r>
            <a:endParaRPr sz="36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35</a:t>
            </a:fld>
            <a:endParaRPr spc="9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257300"/>
            <a:ext cx="10687050" cy="47720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46405"/>
            <a:ext cx="93452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95" dirty="0"/>
              <a:t>Markers</a:t>
            </a:r>
            <a:r>
              <a:rPr sz="3650" spc="125" dirty="0"/>
              <a:t> </a:t>
            </a:r>
            <a:r>
              <a:rPr sz="3650" spc="-35" dirty="0"/>
              <a:t>showing</a:t>
            </a:r>
            <a:r>
              <a:rPr sz="3650" spc="105" dirty="0"/>
              <a:t> </a:t>
            </a:r>
            <a:r>
              <a:rPr sz="3650" spc="-100" dirty="0"/>
              <a:t>launch</a:t>
            </a:r>
            <a:r>
              <a:rPr sz="3650" spc="150" dirty="0"/>
              <a:t> </a:t>
            </a:r>
            <a:r>
              <a:rPr sz="3650" spc="-80" dirty="0"/>
              <a:t>sites</a:t>
            </a:r>
            <a:r>
              <a:rPr sz="3650" spc="185" dirty="0"/>
              <a:t> </a:t>
            </a:r>
            <a:r>
              <a:rPr sz="3650" spc="15" dirty="0"/>
              <a:t>with</a:t>
            </a:r>
            <a:r>
              <a:rPr sz="3650" spc="150" dirty="0"/>
              <a:t> </a:t>
            </a:r>
            <a:r>
              <a:rPr sz="3650" spc="-15" dirty="0"/>
              <a:t>color</a:t>
            </a:r>
            <a:r>
              <a:rPr sz="3650" spc="155" dirty="0"/>
              <a:t> </a:t>
            </a:r>
            <a:r>
              <a:rPr sz="3650" spc="-85" dirty="0"/>
              <a:t>labels</a:t>
            </a:r>
            <a:endParaRPr sz="36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36</a:t>
            </a:fld>
            <a:endParaRPr spc="9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362075"/>
            <a:ext cx="10024764" cy="50673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46405"/>
            <a:ext cx="688720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135" dirty="0"/>
              <a:t>Launch</a:t>
            </a:r>
            <a:r>
              <a:rPr sz="3650" spc="135" dirty="0"/>
              <a:t> </a:t>
            </a:r>
            <a:r>
              <a:rPr sz="3650" spc="-110" dirty="0"/>
              <a:t>Site</a:t>
            </a:r>
            <a:r>
              <a:rPr sz="3650" spc="175" dirty="0"/>
              <a:t> </a:t>
            </a:r>
            <a:r>
              <a:rPr sz="3650" spc="-80" dirty="0"/>
              <a:t>distance</a:t>
            </a:r>
            <a:r>
              <a:rPr sz="3650" spc="170" dirty="0"/>
              <a:t> </a:t>
            </a:r>
            <a:r>
              <a:rPr sz="3650" spc="90" dirty="0"/>
              <a:t>to</a:t>
            </a:r>
            <a:r>
              <a:rPr sz="3650" spc="130" dirty="0"/>
              <a:t> </a:t>
            </a:r>
            <a:r>
              <a:rPr sz="3650" spc="-80" dirty="0"/>
              <a:t>landmarks</a:t>
            </a:r>
            <a:endParaRPr sz="36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37</a:t>
            </a:fld>
            <a:endParaRPr spc="9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475" y="1457325"/>
            <a:ext cx="10687050" cy="47720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17326" y="6291579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67105"/>
            <a:ext cx="964565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50" spc="-105" dirty="0"/>
              <a:t>Pie</a:t>
            </a:r>
            <a:r>
              <a:rPr sz="2450" spc="130" dirty="0"/>
              <a:t> </a:t>
            </a:r>
            <a:r>
              <a:rPr sz="2450" spc="-35" dirty="0"/>
              <a:t>chart</a:t>
            </a:r>
            <a:r>
              <a:rPr sz="2450" spc="114" dirty="0"/>
              <a:t> </a:t>
            </a:r>
            <a:r>
              <a:rPr sz="2450" spc="-30" dirty="0"/>
              <a:t>showing</a:t>
            </a:r>
            <a:r>
              <a:rPr sz="2450" spc="130" dirty="0"/>
              <a:t> </a:t>
            </a:r>
            <a:r>
              <a:rPr sz="2450" dirty="0"/>
              <a:t>the</a:t>
            </a:r>
            <a:r>
              <a:rPr sz="2450" spc="55" dirty="0"/>
              <a:t> </a:t>
            </a:r>
            <a:r>
              <a:rPr sz="2450" spc="-120" dirty="0"/>
              <a:t>success</a:t>
            </a:r>
            <a:r>
              <a:rPr sz="2450" spc="135" dirty="0"/>
              <a:t> </a:t>
            </a:r>
            <a:r>
              <a:rPr sz="2450" spc="-40" dirty="0"/>
              <a:t>percentage</a:t>
            </a:r>
            <a:r>
              <a:rPr sz="2450" spc="135" dirty="0"/>
              <a:t> </a:t>
            </a:r>
            <a:r>
              <a:rPr sz="2450" spc="-75" dirty="0"/>
              <a:t>achieved</a:t>
            </a:r>
            <a:r>
              <a:rPr sz="2450" spc="125" dirty="0"/>
              <a:t> </a:t>
            </a:r>
            <a:r>
              <a:rPr sz="2450" spc="-20" dirty="0"/>
              <a:t>by</a:t>
            </a:r>
            <a:r>
              <a:rPr sz="2450" spc="85" dirty="0"/>
              <a:t> </a:t>
            </a:r>
            <a:r>
              <a:rPr sz="2450" spc="-105" dirty="0"/>
              <a:t>each</a:t>
            </a:r>
            <a:r>
              <a:rPr sz="2450" spc="135" dirty="0"/>
              <a:t> </a:t>
            </a:r>
            <a:r>
              <a:rPr sz="2450" spc="-65" dirty="0"/>
              <a:t>launch</a:t>
            </a:r>
            <a:r>
              <a:rPr sz="2450" spc="130" dirty="0"/>
              <a:t> </a:t>
            </a:r>
            <a:r>
              <a:rPr sz="2450" spc="-30" dirty="0"/>
              <a:t>site</a:t>
            </a:r>
            <a:endParaRPr sz="24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8050" y="447040"/>
            <a:ext cx="244665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190" dirty="0"/>
              <a:t>I</a:t>
            </a:r>
            <a:r>
              <a:rPr sz="3650" spc="-10" dirty="0"/>
              <a:t>n</a:t>
            </a:r>
            <a:r>
              <a:rPr sz="3650" spc="185" dirty="0"/>
              <a:t>t</a:t>
            </a:r>
            <a:r>
              <a:rPr sz="3650" spc="55" dirty="0"/>
              <a:t>r</a:t>
            </a:r>
            <a:r>
              <a:rPr sz="3650" spc="20" dirty="0"/>
              <a:t>o</a:t>
            </a:r>
            <a:r>
              <a:rPr sz="3650" spc="40" dirty="0"/>
              <a:t>d</a:t>
            </a:r>
            <a:r>
              <a:rPr sz="3650" spc="-155" dirty="0"/>
              <a:t>u</a:t>
            </a:r>
            <a:r>
              <a:rPr sz="3650" spc="-180" dirty="0"/>
              <a:t>c</a:t>
            </a:r>
            <a:r>
              <a:rPr sz="3650" spc="185" dirty="0"/>
              <a:t>t</a:t>
            </a:r>
            <a:r>
              <a:rPr sz="3650" spc="60" dirty="0"/>
              <a:t>i</a:t>
            </a:r>
            <a:r>
              <a:rPr sz="3650" spc="-40" dirty="0"/>
              <a:t>on</a:t>
            </a:r>
            <a:endParaRPr sz="3650"/>
          </a:p>
        </p:txBody>
      </p:sp>
      <p:sp>
        <p:nvSpPr>
          <p:cNvPr id="3" name="object 3"/>
          <p:cNvSpPr txBox="1"/>
          <p:nvPr/>
        </p:nvSpPr>
        <p:spPr>
          <a:xfrm>
            <a:off x="908050" y="1331252"/>
            <a:ext cx="10478135" cy="5582939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150" dirty="0">
              <a:latin typeface="Microsoft Sans Serif"/>
              <a:cs typeface="Microsoft Sans Serif"/>
            </a:endParaRPr>
          </a:p>
          <a:p>
            <a:pPr marL="469900" marR="866140" algn="just">
              <a:lnSpc>
                <a:spcPts val="1950"/>
              </a:lnSpc>
              <a:spcBef>
                <a:spcPts val="1465"/>
              </a:spcBef>
            </a:pP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advertises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3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165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each,</a:t>
            </a:r>
            <a:r>
              <a:rPr sz="180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much</a:t>
            </a:r>
            <a:r>
              <a:rPr sz="18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 the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</a:t>
            </a:r>
            <a:r>
              <a:rPr sz="180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Therefore,</a:t>
            </a:r>
            <a:r>
              <a:rPr sz="1800" spc="3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2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alternate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 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successfully.</a:t>
            </a:r>
            <a:endParaRPr sz="180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150" dirty="0">
              <a:latin typeface="Microsoft Sans Serif"/>
              <a:cs typeface="Microsoft Sans Serif"/>
            </a:endParaRPr>
          </a:p>
          <a:p>
            <a:pPr marL="699135" lvl="1" indent="-229235" algn="just">
              <a:lnSpc>
                <a:spcPct val="100000"/>
              </a:lnSpc>
              <a:spcBef>
                <a:spcPts val="1225"/>
              </a:spcBef>
              <a:buChar char="-"/>
              <a:tabLst>
                <a:tab pos="699135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successfully?</a:t>
            </a:r>
            <a:endParaRPr sz="1800" dirty="0">
              <a:latin typeface="Microsoft Sans Serif"/>
              <a:cs typeface="Microsoft Sans Serif"/>
            </a:endParaRPr>
          </a:p>
          <a:p>
            <a:pPr marL="699135" marR="1189355" lvl="1" indent="-229235">
              <a:lnSpc>
                <a:spcPts val="1950"/>
              </a:lnSpc>
              <a:spcBef>
                <a:spcPts val="1385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amongst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800" dirty="0">
              <a:latin typeface="Microsoft Sans Serif"/>
              <a:cs typeface="Microsoft Sans Serif"/>
            </a:endParaRPr>
          </a:p>
          <a:p>
            <a:pPr marL="699135" lvl="1" indent="-229235" algn="just">
              <a:lnSpc>
                <a:spcPct val="100000"/>
              </a:lnSpc>
              <a:spcBef>
                <a:spcPts val="1190"/>
              </a:spcBef>
              <a:buChar char="-"/>
              <a:tabLst>
                <a:tab pos="699135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operating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ensure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program.</a:t>
            </a:r>
            <a:endParaRPr lang="en-IN" spc="-4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755650" lvl="1" indent="-285750" algn="just">
              <a:lnSpc>
                <a:spcPct val="100000"/>
              </a:lnSpc>
              <a:spcBef>
                <a:spcPts val="1190"/>
              </a:spcBef>
              <a:buFont typeface="Arial" panose="020B0604020202020204" pitchFamily="34" charset="0"/>
              <a:buChar char="•"/>
              <a:tabLst>
                <a:tab pos="699135" algn="l"/>
              </a:tabLst>
            </a:pPr>
            <a:r>
              <a:rPr lang="en-IN" dirty="0">
                <a:latin typeface="Microsoft Sans Serif"/>
                <a:cs typeface="Microsoft Sans Serif"/>
              </a:rPr>
              <a:t>GitHub link for all the notebook </a:t>
            </a:r>
            <a:r>
              <a:rPr lang="en-IN" dirty="0" err="1">
                <a:latin typeface="Microsoft Sans Serif"/>
                <a:cs typeface="Microsoft Sans Serif"/>
              </a:rPr>
              <a:t>files:https</a:t>
            </a:r>
            <a:r>
              <a:rPr lang="en-IN" dirty="0">
                <a:latin typeface="Microsoft Sans Serif"/>
                <a:cs typeface="Microsoft Sans Serif"/>
              </a:rPr>
              <a:t>://github.com/</a:t>
            </a:r>
            <a:r>
              <a:rPr lang="en-IN" dirty="0" err="1">
                <a:latin typeface="Microsoft Sans Serif"/>
                <a:cs typeface="Microsoft Sans Serif"/>
              </a:rPr>
              <a:t>harisreeakula</a:t>
            </a:r>
            <a:r>
              <a:rPr lang="en-IN" dirty="0">
                <a:latin typeface="Microsoft Sans Serif"/>
                <a:cs typeface="Microsoft Sans Serif"/>
              </a:rPr>
              <a:t>/applied-capstone</a:t>
            </a:r>
            <a:endParaRPr sz="18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0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 dirty="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5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6202" y="1559083"/>
            <a:ext cx="7418990" cy="40269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3005" y="583818"/>
            <a:ext cx="9665335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50" spc="-105" dirty="0"/>
              <a:t>Pie</a:t>
            </a:r>
            <a:r>
              <a:rPr sz="2450" spc="135" dirty="0"/>
              <a:t> </a:t>
            </a:r>
            <a:r>
              <a:rPr sz="2450" spc="-35" dirty="0"/>
              <a:t>chart</a:t>
            </a:r>
            <a:r>
              <a:rPr sz="2450" spc="120" dirty="0"/>
              <a:t> </a:t>
            </a:r>
            <a:r>
              <a:rPr sz="2450" spc="-30" dirty="0"/>
              <a:t>showing</a:t>
            </a:r>
            <a:r>
              <a:rPr sz="2450" spc="130" dirty="0"/>
              <a:t> </a:t>
            </a:r>
            <a:r>
              <a:rPr sz="2450" dirty="0"/>
              <a:t>the</a:t>
            </a:r>
            <a:r>
              <a:rPr sz="2450" spc="60" dirty="0"/>
              <a:t> </a:t>
            </a:r>
            <a:r>
              <a:rPr sz="2450" spc="-75" dirty="0"/>
              <a:t>Launch</a:t>
            </a:r>
            <a:r>
              <a:rPr sz="2450" spc="60" dirty="0"/>
              <a:t> </a:t>
            </a:r>
            <a:r>
              <a:rPr sz="2450" spc="-15" dirty="0"/>
              <a:t>site</a:t>
            </a:r>
            <a:r>
              <a:rPr sz="2450" spc="60" dirty="0"/>
              <a:t> </a:t>
            </a:r>
            <a:r>
              <a:rPr sz="2450" spc="35" dirty="0"/>
              <a:t>with</a:t>
            </a:r>
            <a:r>
              <a:rPr sz="2450" spc="60" dirty="0"/>
              <a:t> </a:t>
            </a:r>
            <a:r>
              <a:rPr sz="2450" dirty="0"/>
              <a:t>the</a:t>
            </a:r>
            <a:r>
              <a:rPr sz="2450" spc="60" dirty="0"/>
              <a:t> </a:t>
            </a:r>
            <a:r>
              <a:rPr sz="2450" spc="-15" dirty="0"/>
              <a:t>highest</a:t>
            </a:r>
            <a:r>
              <a:rPr sz="2450" spc="120" dirty="0"/>
              <a:t> </a:t>
            </a:r>
            <a:r>
              <a:rPr sz="2450" spc="-65" dirty="0"/>
              <a:t>launch</a:t>
            </a:r>
            <a:r>
              <a:rPr sz="2450" spc="130" dirty="0"/>
              <a:t> </a:t>
            </a:r>
            <a:r>
              <a:rPr sz="2450" spc="-120" dirty="0"/>
              <a:t>success</a:t>
            </a:r>
            <a:r>
              <a:rPr sz="2450" spc="65" dirty="0"/>
              <a:t> </a:t>
            </a:r>
            <a:r>
              <a:rPr sz="2450" spc="15" dirty="0"/>
              <a:t>ratio</a:t>
            </a:r>
            <a:endParaRPr sz="2450"/>
          </a:p>
        </p:txBody>
      </p:sp>
      <p:sp>
        <p:nvSpPr>
          <p:cNvPr id="4" name="object 4"/>
          <p:cNvSpPr txBox="1"/>
          <p:nvPr/>
        </p:nvSpPr>
        <p:spPr>
          <a:xfrm>
            <a:off x="11076051" y="6472554"/>
            <a:ext cx="2286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422910"/>
            <a:ext cx="9422130" cy="7473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820"/>
              </a:lnSpc>
              <a:spcBef>
                <a:spcPts val="130"/>
              </a:spcBef>
            </a:pPr>
            <a:r>
              <a:rPr sz="2450" spc="-60" dirty="0"/>
              <a:t>Scatter</a:t>
            </a:r>
            <a:r>
              <a:rPr sz="2450" spc="145" dirty="0"/>
              <a:t> </a:t>
            </a:r>
            <a:r>
              <a:rPr sz="2450" spc="50" dirty="0"/>
              <a:t>plot</a:t>
            </a:r>
            <a:r>
              <a:rPr sz="2450" spc="125" dirty="0"/>
              <a:t> </a:t>
            </a:r>
            <a:r>
              <a:rPr sz="2450" dirty="0"/>
              <a:t>of</a:t>
            </a:r>
            <a:r>
              <a:rPr sz="2450" spc="80" dirty="0"/>
              <a:t> </a:t>
            </a:r>
            <a:r>
              <a:rPr sz="2450" spc="-75" dirty="0"/>
              <a:t>Payload</a:t>
            </a:r>
            <a:r>
              <a:rPr sz="2450" spc="130" dirty="0"/>
              <a:t> </a:t>
            </a:r>
            <a:r>
              <a:rPr sz="2450" spc="-85" dirty="0"/>
              <a:t>vs</a:t>
            </a:r>
            <a:r>
              <a:rPr sz="2450" spc="140" dirty="0"/>
              <a:t> </a:t>
            </a:r>
            <a:r>
              <a:rPr sz="2450" spc="-85" dirty="0"/>
              <a:t>Launch</a:t>
            </a:r>
            <a:r>
              <a:rPr sz="2450" spc="135" dirty="0"/>
              <a:t> </a:t>
            </a:r>
            <a:r>
              <a:rPr sz="2450" spc="-70" dirty="0"/>
              <a:t>Outcome</a:t>
            </a:r>
            <a:r>
              <a:rPr sz="2450" spc="140" dirty="0"/>
              <a:t> </a:t>
            </a:r>
            <a:r>
              <a:rPr sz="2450" spc="30" dirty="0"/>
              <a:t>for</a:t>
            </a:r>
            <a:r>
              <a:rPr sz="2450" spc="75" dirty="0"/>
              <a:t> </a:t>
            </a:r>
            <a:r>
              <a:rPr sz="2450" spc="-10" dirty="0"/>
              <a:t>all</a:t>
            </a:r>
            <a:r>
              <a:rPr sz="2450" spc="110" dirty="0"/>
              <a:t> </a:t>
            </a:r>
            <a:r>
              <a:rPr sz="2450" spc="-65" dirty="0"/>
              <a:t>sites,</a:t>
            </a:r>
            <a:r>
              <a:rPr sz="2450" spc="130" dirty="0"/>
              <a:t> </a:t>
            </a:r>
            <a:r>
              <a:rPr sz="2450" spc="20" dirty="0"/>
              <a:t>with</a:t>
            </a:r>
            <a:r>
              <a:rPr sz="2450" spc="135" dirty="0"/>
              <a:t> </a:t>
            </a:r>
            <a:r>
              <a:rPr sz="2450" dirty="0"/>
              <a:t>different</a:t>
            </a:r>
            <a:endParaRPr sz="2450"/>
          </a:p>
          <a:p>
            <a:pPr marL="12700">
              <a:lnSpc>
                <a:spcPts val="2820"/>
              </a:lnSpc>
            </a:pPr>
            <a:r>
              <a:rPr sz="2450" spc="-40" dirty="0"/>
              <a:t>payload</a:t>
            </a:r>
            <a:r>
              <a:rPr sz="2450" spc="125" dirty="0"/>
              <a:t> </a:t>
            </a:r>
            <a:r>
              <a:rPr sz="2450" spc="-55" dirty="0"/>
              <a:t>selected</a:t>
            </a:r>
            <a:r>
              <a:rPr sz="2450" spc="130" dirty="0"/>
              <a:t> </a:t>
            </a:r>
            <a:r>
              <a:rPr sz="2450" spc="-5" dirty="0"/>
              <a:t>in</a:t>
            </a:r>
            <a:r>
              <a:rPr sz="2450" spc="135" dirty="0"/>
              <a:t> </a:t>
            </a:r>
            <a:r>
              <a:rPr sz="2450" spc="-25" dirty="0"/>
              <a:t>the</a:t>
            </a:r>
            <a:r>
              <a:rPr sz="2450" spc="135" dirty="0"/>
              <a:t> </a:t>
            </a:r>
            <a:r>
              <a:rPr sz="2450" spc="-50" dirty="0"/>
              <a:t>range</a:t>
            </a:r>
            <a:r>
              <a:rPr sz="2450" spc="130" dirty="0"/>
              <a:t> </a:t>
            </a:r>
            <a:r>
              <a:rPr sz="2450" spc="-20" dirty="0"/>
              <a:t>slider</a:t>
            </a:r>
            <a:endParaRPr sz="245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23825"/>
          </a:xfrm>
          <a:custGeom>
            <a:avLst/>
            <a:gdLst/>
            <a:ahLst/>
            <a:cxnLst/>
            <a:rect l="l" t="t" r="r" b="b"/>
            <a:pathLst>
              <a:path w="12192000" h="123825">
                <a:moveTo>
                  <a:pt x="12192000" y="0"/>
                </a:moveTo>
                <a:lnTo>
                  <a:pt x="0" y="0"/>
                </a:lnTo>
                <a:lnTo>
                  <a:pt x="0" y="123825"/>
                </a:lnTo>
                <a:lnTo>
                  <a:pt x="12192000" y="123825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190750"/>
            <a:ext cx="10515600" cy="371942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76051" y="6472554"/>
            <a:ext cx="2286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392" y="342733"/>
            <a:ext cx="11273155" cy="2195830"/>
            <a:chOff x="533392" y="342733"/>
            <a:chExt cx="11273155" cy="21958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92" y="342733"/>
              <a:ext cx="11272916" cy="21956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7212" y="366775"/>
              <a:ext cx="11172825" cy="2095500"/>
            </a:xfrm>
            <a:custGeom>
              <a:avLst/>
              <a:gdLst/>
              <a:ahLst/>
              <a:cxnLst/>
              <a:rect l="l" t="t" r="r" b="b"/>
              <a:pathLst>
                <a:path w="11172825" h="2095500">
                  <a:moveTo>
                    <a:pt x="11172825" y="0"/>
                  </a:moveTo>
                  <a:lnTo>
                    <a:pt x="0" y="0"/>
                  </a:lnTo>
                  <a:lnTo>
                    <a:pt x="0" y="2095500"/>
                  </a:lnTo>
                  <a:lnTo>
                    <a:pt x="11172825" y="2095500"/>
                  </a:lnTo>
                  <a:lnTo>
                    <a:pt x="11172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7212" y="366775"/>
              <a:ext cx="11172825" cy="2095500"/>
            </a:xfrm>
            <a:custGeom>
              <a:avLst/>
              <a:gdLst/>
              <a:ahLst/>
              <a:cxnLst/>
              <a:rect l="l" t="t" r="r" b="b"/>
              <a:pathLst>
                <a:path w="11172825" h="2095500">
                  <a:moveTo>
                    <a:pt x="0" y="2095500"/>
                  </a:moveTo>
                  <a:lnTo>
                    <a:pt x="11172825" y="2095500"/>
                  </a:lnTo>
                  <a:lnTo>
                    <a:pt x="11172825" y="0"/>
                  </a:lnTo>
                  <a:lnTo>
                    <a:pt x="0" y="0"/>
                  </a:lnTo>
                  <a:lnTo>
                    <a:pt x="0" y="2095500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5855" y="804799"/>
            <a:ext cx="2622550" cy="110172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540"/>
              </a:spcBef>
            </a:pPr>
            <a:r>
              <a:rPr sz="3650" spc="-470" dirty="0"/>
              <a:t>C</a:t>
            </a:r>
            <a:r>
              <a:rPr sz="3650" spc="60" dirty="0"/>
              <a:t>l</a:t>
            </a:r>
            <a:r>
              <a:rPr sz="3650" spc="-240" dirty="0"/>
              <a:t>a</a:t>
            </a:r>
            <a:r>
              <a:rPr sz="3650" spc="-185" dirty="0"/>
              <a:t>s</a:t>
            </a:r>
            <a:r>
              <a:rPr sz="3650" spc="-254" dirty="0"/>
              <a:t>s</a:t>
            </a:r>
            <a:r>
              <a:rPr sz="3650" spc="60" dirty="0"/>
              <a:t>i</a:t>
            </a:r>
            <a:r>
              <a:rPr sz="3650" spc="25" dirty="0"/>
              <a:t>f</a:t>
            </a:r>
            <a:r>
              <a:rPr sz="3650" spc="60" dirty="0"/>
              <a:t>i</a:t>
            </a:r>
            <a:r>
              <a:rPr sz="3650" spc="-254" dirty="0"/>
              <a:t>c</a:t>
            </a:r>
            <a:r>
              <a:rPr sz="3650" spc="-165" dirty="0"/>
              <a:t>a</a:t>
            </a:r>
            <a:r>
              <a:rPr sz="3650" spc="180" dirty="0"/>
              <a:t>t</a:t>
            </a:r>
            <a:r>
              <a:rPr sz="3650" spc="-10" dirty="0"/>
              <a:t>i</a:t>
            </a:r>
            <a:r>
              <a:rPr sz="3650" spc="65" dirty="0"/>
              <a:t>o</a:t>
            </a:r>
            <a:r>
              <a:rPr sz="3650" spc="-50" dirty="0"/>
              <a:t>n  </a:t>
            </a:r>
            <a:r>
              <a:rPr sz="3650" spc="-145" dirty="0"/>
              <a:t>Accuracy</a:t>
            </a:r>
            <a:endParaRPr sz="3650"/>
          </a:p>
        </p:txBody>
      </p:sp>
      <p:grpSp>
        <p:nvGrpSpPr>
          <p:cNvPr id="7" name="object 7"/>
          <p:cNvGrpSpPr/>
          <p:nvPr/>
        </p:nvGrpSpPr>
        <p:grpSpPr>
          <a:xfrm>
            <a:off x="495300" y="676275"/>
            <a:ext cx="4486275" cy="1466850"/>
            <a:chOff x="495300" y="676275"/>
            <a:chExt cx="4486275" cy="1466850"/>
          </a:xfrm>
        </p:grpSpPr>
        <p:sp>
          <p:nvSpPr>
            <p:cNvPr id="8" name="object 8"/>
            <p:cNvSpPr/>
            <p:nvPr/>
          </p:nvSpPr>
          <p:spPr>
            <a:xfrm>
              <a:off x="495300" y="1057275"/>
              <a:ext cx="123825" cy="704850"/>
            </a:xfrm>
            <a:custGeom>
              <a:avLst/>
              <a:gdLst/>
              <a:ahLst/>
              <a:cxnLst/>
              <a:rect l="l" t="t" r="r" b="b"/>
              <a:pathLst>
                <a:path w="123825" h="704850">
                  <a:moveTo>
                    <a:pt x="123825" y="0"/>
                  </a:moveTo>
                  <a:lnTo>
                    <a:pt x="0" y="0"/>
                  </a:lnTo>
                  <a:lnTo>
                    <a:pt x="0" y="704850"/>
                  </a:lnTo>
                  <a:lnTo>
                    <a:pt x="123825" y="704850"/>
                  </a:lnTo>
                  <a:lnTo>
                    <a:pt x="12382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62525" y="676275"/>
              <a:ext cx="19050" cy="1466850"/>
            </a:xfrm>
            <a:custGeom>
              <a:avLst/>
              <a:gdLst/>
              <a:ahLst/>
              <a:cxnLst/>
              <a:rect l="l" t="t" r="r" b="b"/>
              <a:pathLst>
                <a:path w="19050" h="1466850">
                  <a:moveTo>
                    <a:pt x="19050" y="0"/>
                  </a:moveTo>
                  <a:lnTo>
                    <a:pt x="0" y="0"/>
                  </a:lnTo>
                  <a:lnTo>
                    <a:pt x="0" y="1466850"/>
                  </a:lnTo>
                  <a:lnTo>
                    <a:pt x="19050" y="14668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34329" y="836612"/>
            <a:ext cx="5528945" cy="66230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marR="5080" indent="-229235">
              <a:lnSpc>
                <a:spcPts val="2400"/>
              </a:lnSpc>
              <a:spcBef>
                <a:spcPts val="35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25" dirty="0">
                <a:latin typeface="Microsoft Sans Serif"/>
                <a:cs typeface="Microsoft Sans Serif"/>
              </a:rPr>
              <a:t>The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decision</a:t>
            </a:r>
            <a:r>
              <a:rPr sz="2150" spc="70" dirty="0">
                <a:latin typeface="Microsoft Sans Serif"/>
                <a:cs typeface="Microsoft Sans Serif"/>
              </a:rPr>
              <a:t> </a:t>
            </a:r>
            <a:r>
              <a:rPr sz="2150" spc="-20" dirty="0">
                <a:latin typeface="Microsoft Sans Serif"/>
                <a:cs typeface="Microsoft Sans Serif"/>
              </a:rPr>
              <a:t>tree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45" dirty="0">
                <a:latin typeface="Microsoft Sans Serif"/>
                <a:cs typeface="Microsoft Sans Serif"/>
              </a:rPr>
              <a:t>classifier</a:t>
            </a:r>
            <a:r>
              <a:rPr sz="2150" spc="100" dirty="0">
                <a:latin typeface="Microsoft Sans Serif"/>
                <a:cs typeface="Microsoft Sans Serif"/>
              </a:rPr>
              <a:t> </a:t>
            </a:r>
            <a:r>
              <a:rPr sz="2150" spc="-50" dirty="0">
                <a:latin typeface="Microsoft Sans Serif"/>
                <a:cs typeface="Microsoft Sans Serif"/>
              </a:rPr>
              <a:t>is</a:t>
            </a:r>
            <a:r>
              <a:rPr sz="2150" spc="45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the</a:t>
            </a:r>
            <a:r>
              <a:rPr sz="2150" spc="135" dirty="0">
                <a:latin typeface="Microsoft Sans Serif"/>
                <a:cs typeface="Microsoft Sans Serif"/>
              </a:rPr>
              <a:t> </a:t>
            </a:r>
            <a:r>
              <a:rPr sz="2150" spc="-25" dirty="0">
                <a:latin typeface="Microsoft Sans Serif"/>
                <a:cs typeface="Microsoft Sans Serif"/>
              </a:rPr>
              <a:t>model</a:t>
            </a:r>
            <a:r>
              <a:rPr sz="2150" spc="95" dirty="0">
                <a:latin typeface="Microsoft Sans Serif"/>
                <a:cs typeface="Microsoft Sans Serif"/>
              </a:rPr>
              <a:t> </a:t>
            </a:r>
            <a:r>
              <a:rPr sz="2150" spc="20" dirty="0">
                <a:latin typeface="Microsoft Sans Serif"/>
                <a:cs typeface="Microsoft Sans Serif"/>
              </a:rPr>
              <a:t>with </a:t>
            </a:r>
            <a:r>
              <a:rPr sz="2150" spc="-555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the</a:t>
            </a:r>
            <a:r>
              <a:rPr sz="2150" spc="135" dirty="0">
                <a:latin typeface="Microsoft Sans Serif"/>
                <a:cs typeface="Microsoft Sans Serif"/>
              </a:rPr>
              <a:t> </a:t>
            </a:r>
            <a:r>
              <a:rPr sz="2150" spc="-20" dirty="0">
                <a:latin typeface="Microsoft Sans Serif"/>
                <a:cs typeface="Microsoft Sans Serif"/>
              </a:rPr>
              <a:t>highest</a:t>
            </a:r>
            <a:r>
              <a:rPr sz="2150" spc="70" dirty="0">
                <a:latin typeface="Microsoft Sans Serif"/>
                <a:cs typeface="Microsoft Sans Serif"/>
              </a:rPr>
              <a:t> </a:t>
            </a:r>
            <a:r>
              <a:rPr sz="2150" spc="-40" dirty="0">
                <a:latin typeface="Microsoft Sans Serif"/>
                <a:cs typeface="Microsoft Sans Serif"/>
              </a:rPr>
              <a:t>classification</a:t>
            </a:r>
            <a:r>
              <a:rPr sz="2150" spc="70" dirty="0">
                <a:latin typeface="Microsoft Sans Serif"/>
                <a:cs typeface="Microsoft Sans Serif"/>
              </a:rPr>
              <a:t> </a:t>
            </a:r>
            <a:r>
              <a:rPr sz="2150" spc="-85" dirty="0">
                <a:latin typeface="Microsoft Sans Serif"/>
                <a:cs typeface="Microsoft Sans Serif"/>
              </a:rPr>
              <a:t>accuracy</a:t>
            </a:r>
            <a:endParaRPr sz="215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312" y="2900000"/>
            <a:ext cx="11012035" cy="310312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101451" y="6434454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7E7E7E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083435"/>
            <a:ext cx="5550535" cy="203708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41300" marR="5080" indent="-229235">
              <a:lnSpc>
                <a:spcPct val="102499"/>
              </a:lnSpc>
              <a:spcBef>
                <a:spcPts val="6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3889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90" dirty="0"/>
              <a:t>Confusion</a:t>
            </a:r>
            <a:r>
              <a:rPr sz="3650" spc="80" dirty="0"/>
              <a:t> </a:t>
            </a:r>
            <a:r>
              <a:rPr sz="3650" spc="-50" dirty="0"/>
              <a:t>Matrix</a:t>
            </a:r>
            <a:endParaRPr sz="36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2725" y="1876425"/>
            <a:ext cx="4286250" cy="3105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44</a:t>
            </a:fld>
            <a:endParaRPr spc="9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358455"/>
            <a:ext cx="10305415" cy="3430904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conclude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that:</a:t>
            </a:r>
            <a:endParaRPr sz="215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4800"/>
              </a:lnSpc>
              <a:spcBef>
                <a:spcPts val="12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75" dirty="0">
                <a:latin typeface="Microsoft Sans Serif"/>
                <a:cs typeface="Microsoft Sans Serif"/>
              </a:rPr>
              <a:t>Launch</a:t>
            </a:r>
            <a:r>
              <a:rPr sz="2150" spc="135" dirty="0">
                <a:latin typeface="Microsoft Sans Serif"/>
                <a:cs typeface="Microsoft Sans Serif"/>
              </a:rPr>
              <a:t> </a:t>
            </a:r>
            <a:r>
              <a:rPr sz="2150" spc="-110" dirty="0">
                <a:latin typeface="Microsoft Sans Serif"/>
                <a:cs typeface="Microsoft Sans Serif"/>
              </a:rPr>
              <a:t>success</a:t>
            </a:r>
            <a:r>
              <a:rPr sz="2150" spc="120" dirty="0">
                <a:latin typeface="Microsoft Sans Serif"/>
                <a:cs typeface="Microsoft Sans Serif"/>
              </a:rPr>
              <a:t> </a:t>
            </a:r>
            <a:r>
              <a:rPr sz="2150" spc="-20" dirty="0">
                <a:latin typeface="Microsoft Sans Serif"/>
                <a:cs typeface="Microsoft Sans Serif"/>
              </a:rPr>
              <a:t>rate</a:t>
            </a:r>
            <a:r>
              <a:rPr sz="2150" spc="60" dirty="0">
                <a:latin typeface="Microsoft Sans Serif"/>
                <a:cs typeface="Microsoft Sans Serif"/>
              </a:rPr>
              <a:t> </a:t>
            </a:r>
            <a:r>
              <a:rPr sz="2150" spc="-10" dirty="0">
                <a:latin typeface="Microsoft Sans Serif"/>
                <a:cs typeface="Microsoft Sans Serif"/>
              </a:rPr>
              <a:t>started</a:t>
            </a:r>
            <a:r>
              <a:rPr sz="2150" spc="145" dirty="0">
                <a:latin typeface="Microsoft Sans Serif"/>
                <a:cs typeface="Microsoft Sans Serif"/>
              </a:rPr>
              <a:t> </a:t>
            </a:r>
            <a:r>
              <a:rPr sz="2150" spc="40" dirty="0">
                <a:latin typeface="Microsoft Sans Serif"/>
                <a:cs typeface="Microsoft Sans Serif"/>
              </a:rPr>
              <a:t>to</a:t>
            </a:r>
            <a:r>
              <a:rPr sz="2150" spc="100" dirty="0">
                <a:latin typeface="Microsoft Sans Serif"/>
                <a:cs typeface="Microsoft Sans Serif"/>
              </a:rPr>
              <a:t> </a:t>
            </a:r>
            <a:r>
              <a:rPr sz="2150" spc="-70" dirty="0">
                <a:latin typeface="Microsoft Sans Serif"/>
                <a:cs typeface="Microsoft Sans Serif"/>
              </a:rPr>
              <a:t>increase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10" dirty="0">
                <a:latin typeface="Microsoft Sans Serif"/>
                <a:cs typeface="Microsoft Sans Serif"/>
              </a:rPr>
              <a:t>in</a:t>
            </a:r>
            <a:r>
              <a:rPr sz="2150" spc="70" dirty="0">
                <a:latin typeface="Microsoft Sans Serif"/>
                <a:cs typeface="Microsoft Sans Serif"/>
              </a:rPr>
              <a:t> </a:t>
            </a:r>
            <a:r>
              <a:rPr sz="2150" spc="120" dirty="0">
                <a:latin typeface="Microsoft Sans Serif"/>
                <a:cs typeface="Microsoft Sans Serif"/>
              </a:rPr>
              <a:t>2013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40" dirty="0">
                <a:latin typeface="Microsoft Sans Serif"/>
                <a:cs typeface="Microsoft Sans Serif"/>
              </a:rPr>
              <a:t>till</a:t>
            </a:r>
            <a:r>
              <a:rPr sz="2150" spc="105" dirty="0">
                <a:latin typeface="Microsoft Sans Serif"/>
                <a:cs typeface="Microsoft Sans Serif"/>
              </a:rPr>
              <a:t> </a:t>
            </a:r>
            <a:r>
              <a:rPr sz="2150" spc="85" dirty="0">
                <a:latin typeface="Microsoft Sans Serif"/>
                <a:cs typeface="Microsoft Sans Serif"/>
              </a:rPr>
              <a:t>2020.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latin typeface="Microsoft Sans Serif"/>
                <a:cs typeface="Microsoft Sans Serif"/>
              </a:rPr>
              <a:t>ES-L1,</a:t>
            </a:r>
            <a:r>
              <a:rPr sz="2150" spc="55" dirty="0">
                <a:latin typeface="Microsoft Sans Serif"/>
                <a:cs typeface="Microsoft Sans Serif"/>
              </a:rPr>
              <a:t> </a:t>
            </a:r>
            <a:r>
              <a:rPr sz="2150" spc="-195" dirty="0">
                <a:latin typeface="Microsoft Sans Serif"/>
                <a:cs typeface="Microsoft Sans Serif"/>
              </a:rPr>
              <a:t>GEO,</a:t>
            </a:r>
            <a:r>
              <a:rPr sz="2150" spc="55" dirty="0">
                <a:latin typeface="Microsoft Sans Serif"/>
                <a:cs typeface="Microsoft Sans Serif"/>
              </a:rPr>
              <a:t> </a:t>
            </a:r>
            <a:r>
              <a:rPr sz="2150" spc="-165" dirty="0">
                <a:latin typeface="Microsoft Sans Serif"/>
                <a:cs typeface="Microsoft Sans Serif"/>
              </a:rPr>
              <a:t>HEO,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210" dirty="0">
                <a:latin typeface="Microsoft Sans Serif"/>
                <a:cs typeface="Microsoft Sans Serif"/>
              </a:rPr>
              <a:t>SSO,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160" dirty="0">
                <a:latin typeface="Microsoft Sans Serif"/>
                <a:cs typeface="Microsoft Sans Serif"/>
              </a:rPr>
              <a:t>VLEO</a:t>
            </a:r>
            <a:r>
              <a:rPr sz="2150" spc="155" dirty="0">
                <a:latin typeface="Microsoft Sans Serif"/>
                <a:cs typeface="Microsoft Sans Serif"/>
              </a:rPr>
              <a:t> </a:t>
            </a:r>
            <a:r>
              <a:rPr sz="2150" spc="-65" dirty="0">
                <a:latin typeface="Microsoft Sans Serif"/>
                <a:cs typeface="Microsoft Sans Serif"/>
              </a:rPr>
              <a:t>had</a:t>
            </a:r>
            <a:r>
              <a:rPr sz="2150" spc="150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the</a:t>
            </a:r>
            <a:r>
              <a:rPr sz="2150" spc="65" dirty="0">
                <a:latin typeface="Microsoft Sans Serif"/>
                <a:cs typeface="Microsoft Sans Serif"/>
              </a:rPr>
              <a:t> </a:t>
            </a:r>
            <a:r>
              <a:rPr sz="2150" spc="-20" dirty="0">
                <a:latin typeface="Microsoft Sans Serif"/>
                <a:cs typeface="Microsoft Sans Serif"/>
              </a:rPr>
              <a:t>most</a:t>
            </a:r>
            <a:r>
              <a:rPr sz="2150" spc="75" dirty="0">
                <a:latin typeface="Microsoft Sans Serif"/>
                <a:cs typeface="Microsoft Sans Serif"/>
              </a:rPr>
              <a:t> </a:t>
            </a:r>
            <a:r>
              <a:rPr sz="2150" spc="-100" dirty="0">
                <a:latin typeface="Microsoft Sans Serif"/>
                <a:cs typeface="Microsoft Sans Serif"/>
              </a:rPr>
              <a:t>success</a:t>
            </a:r>
            <a:r>
              <a:rPr sz="2150" spc="125" dirty="0">
                <a:latin typeface="Microsoft Sans Serif"/>
                <a:cs typeface="Microsoft Sans Serif"/>
              </a:rPr>
              <a:t> </a:t>
            </a:r>
            <a:r>
              <a:rPr sz="2150" spc="-45" dirty="0">
                <a:latin typeface="Microsoft Sans Serif"/>
                <a:cs typeface="Microsoft Sans Serif"/>
              </a:rPr>
              <a:t>rate.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15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15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45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750" y="420369"/>
            <a:ext cx="241173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110" dirty="0"/>
              <a:t>Conclusions</a:t>
            </a:r>
            <a:endParaRPr sz="365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3559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33774"/>
            <a:ext cx="8366125" cy="450088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150" spc="-70" dirty="0">
                <a:latin typeface="Microsoft Sans Serif"/>
                <a:cs typeface="Microsoft Sans Serif"/>
              </a:rPr>
              <a:t>Executive</a:t>
            </a:r>
            <a:r>
              <a:rPr sz="2150" spc="55" dirty="0">
                <a:latin typeface="Microsoft Sans Serif"/>
                <a:cs typeface="Microsoft Sans Serif"/>
              </a:rPr>
              <a:t> </a:t>
            </a:r>
            <a:r>
              <a:rPr sz="2150" spc="-95" dirty="0"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5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85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85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85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85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85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85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85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85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scraping</a:t>
            </a:r>
            <a:r>
              <a:rPr sz="185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5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Wikipedia.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One-hot</a:t>
            </a:r>
            <a:r>
              <a:rPr sz="1850" spc="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85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85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applied</a:t>
            </a:r>
            <a:r>
              <a:rPr sz="185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85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categorical</a:t>
            </a:r>
            <a:r>
              <a:rPr sz="185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85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85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85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85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85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6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26593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120" dirty="0"/>
              <a:t>M</a:t>
            </a:r>
            <a:r>
              <a:rPr sz="3650" spc="-229" dirty="0"/>
              <a:t>e</a:t>
            </a:r>
            <a:r>
              <a:rPr sz="3650" spc="180" dirty="0"/>
              <a:t>t</a:t>
            </a:r>
            <a:r>
              <a:rPr sz="3650" spc="-40" dirty="0"/>
              <a:t>h</a:t>
            </a:r>
            <a:r>
              <a:rPr sz="3650" spc="25" dirty="0"/>
              <a:t>o</a:t>
            </a:r>
            <a:r>
              <a:rPr sz="3650" spc="-5" dirty="0"/>
              <a:t>d</a:t>
            </a:r>
            <a:r>
              <a:rPr sz="3650" spc="65" dirty="0"/>
              <a:t>o</a:t>
            </a:r>
            <a:r>
              <a:rPr sz="3650" spc="-10" dirty="0"/>
              <a:t>l</a:t>
            </a:r>
            <a:r>
              <a:rPr sz="3650" spc="65" dirty="0"/>
              <a:t>o</a:t>
            </a:r>
            <a:r>
              <a:rPr sz="3650" spc="-5" dirty="0"/>
              <a:t>g</a:t>
            </a:r>
            <a:r>
              <a:rPr sz="3650" spc="-140" dirty="0"/>
              <a:t>y</a:t>
            </a:r>
            <a:endParaRPr sz="36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28368"/>
            <a:ext cx="10070465" cy="3860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75"/>
              </a:spcBef>
              <a:buChar char="-"/>
              <a:tabLst>
                <a:tab pos="699135" algn="l"/>
                <a:tab pos="699770" algn="l"/>
              </a:tabLst>
            </a:pPr>
            <a:r>
              <a:rPr sz="18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8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8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18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API.</a:t>
            </a:r>
            <a:endParaRPr sz="1850">
              <a:latin typeface="Microsoft Sans Serif"/>
              <a:cs typeface="Microsoft Sans Serif"/>
            </a:endParaRPr>
          </a:p>
          <a:p>
            <a:pPr marL="699135" marR="9525" lvl="1" indent="-229235">
              <a:lnSpc>
                <a:spcPct val="101400"/>
              </a:lnSpc>
              <a:spcBef>
                <a:spcPts val="1430"/>
              </a:spcBef>
              <a:buChar char="-"/>
              <a:tabLst>
                <a:tab pos="699135" algn="l"/>
                <a:tab pos="699770" algn="l"/>
              </a:tabLst>
            </a:pPr>
            <a:r>
              <a:rPr sz="18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Next,</a:t>
            </a:r>
            <a:r>
              <a:rPr sz="185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5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decoded</a:t>
            </a:r>
            <a:r>
              <a:rPr sz="1850" spc="3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5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85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content</a:t>
            </a:r>
            <a:r>
              <a:rPr sz="185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5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Json</a:t>
            </a:r>
            <a:r>
              <a:rPr sz="18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5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.json()</a:t>
            </a:r>
            <a:r>
              <a:rPr sz="185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function</a:t>
            </a:r>
            <a:r>
              <a:rPr sz="185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</a:t>
            </a:r>
            <a:r>
              <a:rPr sz="185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5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turn</a:t>
            </a:r>
            <a:r>
              <a:rPr sz="185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850" spc="-4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8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8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8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.json_normalize().</a:t>
            </a:r>
            <a:endParaRPr sz="18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ct val="104800"/>
              </a:lnSpc>
              <a:spcBef>
                <a:spcPts val="1355"/>
              </a:spcBef>
              <a:buChar char="-"/>
              <a:tabLst>
                <a:tab pos="699135" algn="l"/>
                <a:tab pos="699770" algn="l"/>
              </a:tabLst>
            </a:pPr>
            <a:r>
              <a:rPr sz="18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850" spc="4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cleaned</a:t>
            </a:r>
            <a:r>
              <a:rPr sz="185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5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85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checked</a:t>
            </a:r>
            <a:r>
              <a:rPr sz="185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50" spc="3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850" spc="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85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5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fill</a:t>
            </a:r>
            <a:r>
              <a:rPr sz="185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50" spc="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850" spc="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85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850" spc="-4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necessary.</a:t>
            </a:r>
            <a:endParaRPr sz="1850">
              <a:latin typeface="Microsoft Sans Serif"/>
              <a:cs typeface="Microsoft Sans Serif"/>
            </a:endParaRPr>
          </a:p>
          <a:p>
            <a:pPr marL="699135" marR="8255" lvl="1" indent="-229235">
              <a:lnSpc>
                <a:spcPct val="101499"/>
              </a:lnSpc>
              <a:spcBef>
                <a:spcPts val="1425"/>
              </a:spcBef>
              <a:buChar char="-"/>
              <a:tabLst>
                <a:tab pos="699135" algn="l"/>
                <a:tab pos="699770" algn="l"/>
              </a:tabLst>
            </a:pPr>
            <a:r>
              <a:rPr sz="18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addition, </a:t>
            </a:r>
            <a:r>
              <a:rPr sz="18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8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18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18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18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</a:t>
            </a:r>
            <a:r>
              <a:rPr sz="18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50" spc="-4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BeautifulSoup.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60"/>
              </a:spcBef>
              <a:buChar char="-"/>
              <a:tabLst>
                <a:tab pos="699135" algn="l"/>
                <a:tab pos="699770" algn="l"/>
                <a:tab pos="1198880" algn="l"/>
                <a:tab pos="2255520" algn="l"/>
                <a:tab pos="2779395" algn="l"/>
                <a:tab pos="3120390" algn="l"/>
                <a:tab pos="4400550" algn="l"/>
                <a:tab pos="5200650" algn="l"/>
                <a:tab pos="6099175" algn="l"/>
                <a:tab pos="6454775" algn="l"/>
                <a:tab pos="7175500" algn="l"/>
                <a:tab pos="7874634" algn="l"/>
                <a:tab pos="8569960" algn="l"/>
                <a:tab pos="9027160" algn="l"/>
                <a:tab pos="9670415" algn="l"/>
              </a:tabLst>
            </a:pPr>
            <a:r>
              <a:rPr sz="18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	</a:t>
            </a:r>
            <a:r>
              <a:rPr sz="18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objective	</a:t>
            </a:r>
            <a:r>
              <a:rPr sz="18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	</a:t>
            </a:r>
            <a:r>
              <a:rPr sz="18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	</a:t>
            </a:r>
            <a:r>
              <a:rPr sz="18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</a:t>
            </a:r>
            <a:r>
              <a:rPr sz="1850" spc="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	</a:t>
            </a:r>
            <a:r>
              <a:rPr sz="18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	</a:t>
            </a:r>
            <a:r>
              <a:rPr sz="18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	</a:t>
            </a:r>
            <a:r>
              <a:rPr sz="18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	</a:t>
            </a:r>
            <a:r>
              <a:rPr sz="18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HTML	</a:t>
            </a:r>
            <a:r>
              <a:rPr sz="18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table,	</a:t>
            </a:r>
            <a:r>
              <a:rPr sz="18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	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	</a:t>
            </a:r>
            <a:r>
              <a:rPr sz="18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	</a:t>
            </a:r>
            <a:r>
              <a:rPr sz="18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50">
              <a:latin typeface="Microsoft Sans Serif"/>
              <a:cs typeface="Microsoft Sans Serif"/>
            </a:endParaRPr>
          </a:p>
          <a:p>
            <a:pPr marL="699135">
              <a:lnSpc>
                <a:spcPct val="100000"/>
              </a:lnSpc>
              <a:spcBef>
                <a:spcPts val="110"/>
              </a:spcBef>
            </a:pPr>
            <a:r>
              <a:rPr sz="18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</a:t>
            </a:r>
            <a:r>
              <a:rPr sz="18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8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8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18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analysis.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7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07403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95" dirty="0"/>
              <a:t>Data</a:t>
            </a:r>
            <a:r>
              <a:rPr sz="3650" spc="80" dirty="0"/>
              <a:t> </a:t>
            </a:r>
            <a:r>
              <a:rPr sz="3650" spc="-60" dirty="0"/>
              <a:t>Collection</a:t>
            </a:r>
            <a:endParaRPr sz="36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112" y="1826323"/>
            <a:ext cx="4473575" cy="219348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260350" indent="-229235">
              <a:lnSpc>
                <a:spcPct val="101899"/>
              </a:lnSpc>
              <a:spcBef>
                <a:spcPts val="7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 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requested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basic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formatting.</a:t>
            </a:r>
            <a:endParaRPr sz="2150" dirty="0">
              <a:latin typeface="Microsoft Sans Serif"/>
              <a:cs typeface="Microsoft Sans Serif"/>
            </a:endParaRPr>
          </a:p>
          <a:p>
            <a:pPr marL="12065" marR="5080">
              <a:lnSpc>
                <a:spcPct val="102600"/>
              </a:lnSpc>
              <a:spcBef>
                <a:spcPts val="1410"/>
              </a:spcBef>
              <a:tabLst>
                <a:tab pos="241300" algn="l"/>
                <a:tab pos="241935" algn="l"/>
              </a:tabLst>
            </a:pPr>
            <a:r>
              <a:rPr sz="2150" spc="-15" dirty="0">
                <a:solidFill>
                  <a:srgbClr val="1C7CDB"/>
                </a:solidFill>
                <a:latin typeface="Microsoft Sans Serif"/>
                <a:cs typeface="Microsoft Sans Serif"/>
              </a:rPr>
              <a:t>.</a:t>
            </a:r>
            <a:endParaRPr sz="21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46405"/>
            <a:ext cx="58547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95" dirty="0"/>
              <a:t>Data</a:t>
            </a:r>
            <a:r>
              <a:rPr sz="3650" spc="145" dirty="0"/>
              <a:t> </a:t>
            </a:r>
            <a:r>
              <a:rPr sz="3650" spc="-60" dirty="0"/>
              <a:t>Collection</a:t>
            </a:r>
            <a:r>
              <a:rPr sz="3650" spc="170" dirty="0"/>
              <a:t> </a:t>
            </a:r>
            <a:r>
              <a:rPr sz="3650" spc="770" dirty="0"/>
              <a:t>–</a:t>
            </a:r>
            <a:r>
              <a:rPr sz="3650" spc="145" dirty="0"/>
              <a:t> </a:t>
            </a:r>
            <a:r>
              <a:rPr sz="3650" spc="-225" dirty="0"/>
              <a:t>SpaceX</a:t>
            </a:r>
            <a:r>
              <a:rPr sz="3650" spc="130" dirty="0"/>
              <a:t> </a:t>
            </a:r>
            <a:r>
              <a:rPr sz="3650" spc="-235" dirty="0"/>
              <a:t>API</a:t>
            </a:r>
            <a:endParaRPr sz="36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5100" y="1495425"/>
            <a:ext cx="4867275" cy="45339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8</a:t>
            </a:fld>
            <a:endParaRPr spc="9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112" y="1502092"/>
            <a:ext cx="4473575" cy="18889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164465" indent="-229235">
              <a:lnSpc>
                <a:spcPct val="101899"/>
              </a:lnSpc>
              <a:spcBef>
                <a:spcPts val="7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</a:t>
            </a:r>
            <a:endParaRPr sz="215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</a:t>
            </a:r>
            <a:endParaRPr sz="215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15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712" y="573024"/>
            <a:ext cx="52590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95" dirty="0"/>
              <a:t>Data</a:t>
            </a:r>
            <a:r>
              <a:rPr sz="3650" spc="130" dirty="0"/>
              <a:t> </a:t>
            </a:r>
            <a:r>
              <a:rPr sz="3650" spc="-60" dirty="0"/>
              <a:t>Collection</a:t>
            </a:r>
            <a:r>
              <a:rPr sz="3650" spc="160" dirty="0"/>
              <a:t> </a:t>
            </a:r>
            <a:r>
              <a:rPr sz="3650" spc="10" dirty="0"/>
              <a:t>-</a:t>
            </a:r>
            <a:r>
              <a:rPr sz="3650" spc="140" dirty="0"/>
              <a:t> </a:t>
            </a:r>
            <a:r>
              <a:rPr sz="3650" spc="-95" dirty="0"/>
              <a:t>Scraping</a:t>
            </a:r>
            <a:endParaRPr sz="3650"/>
          </a:p>
        </p:txBody>
      </p:sp>
      <p:grpSp>
        <p:nvGrpSpPr>
          <p:cNvPr id="4" name="object 4"/>
          <p:cNvGrpSpPr/>
          <p:nvPr/>
        </p:nvGrpSpPr>
        <p:grpSpPr>
          <a:xfrm>
            <a:off x="5915025" y="1447800"/>
            <a:ext cx="4648200" cy="4781550"/>
            <a:chOff x="5915025" y="1447800"/>
            <a:chExt cx="4648200" cy="4781550"/>
          </a:xfrm>
        </p:grpSpPr>
        <p:sp>
          <p:nvSpPr>
            <p:cNvPr id="5" name="object 5"/>
            <p:cNvSpPr/>
            <p:nvPr/>
          </p:nvSpPr>
          <p:spPr>
            <a:xfrm>
              <a:off x="5919850" y="1481137"/>
              <a:ext cx="4552950" cy="4695825"/>
            </a:xfrm>
            <a:custGeom>
              <a:avLst/>
              <a:gdLst/>
              <a:ahLst/>
              <a:cxnLst/>
              <a:rect l="l" t="t" r="r" b="b"/>
              <a:pathLst>
                <a:path w="4552950" h="4695825">
                  <a:moveTo>
                    <a:pt x="0" y="4695825"/>
                  </a:moveTo>
                  <a:lnTo>
                    <a:pt x="4552950" y="4695825"/>
                  </a:lnTo>
                  <a:lnTo>
                    <a:pt x="4552950" y="0"/>
                  </a:lnTo>
                  <a:lnTo>
                    <a:pt x="0" y="0"/>
                  </a:lnTo>
                  <a:lnTo>
                    <a:pt x="0" y="4695825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5025" y="1447800"/>
              <a:ext cx="4648200" cy="47815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9</a:t>
            </a:fld>
            <a:endParaRPr spc="9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1632</Words>
  <Application>Microsoft Office PowerPoint</Application>
  <PresentationFormat>Widescreen</PresentationFormat>
  <Paragraphs>191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Arial MT</vt:lpstr>
      <vt:lpstr>Calibri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 Payload Mass  by F9 v1.1</vt:lpstr>
      <vt:lpstr>First Successful Ground Landing Date</vt:lpstr>
      <vt:lpstr>Successful Drone Ship Landing with Payload between  4000 and 6000</vt:lpstr>
      <vt:lpstr>Total Number of Successful and Failure Mission  Outcomes</vt:lpstr>
      <vt:lpstr>Boosters Carried  Maximum Payload</vt:lpstr>
      <vt:lpstr>2015 Launch Records</vt:lpstr>
      <vt:lpstr>Rank Landing Outcomes Between 2010-06-04 and  2017-03-20</vt:lpstr>
      <vt:lpstr>PowerPoint Presentation</vt:lpstr>
      <vt:lpstr>All launch sites global map markers</vt:lpstr>
      <vt:lpstr>Markers showing launch sites with color labels</vt:lpstr>
      <vt:lpstr>Launch Site distance to landmarks</vt:lpstr>
      <vt:lpstr>PowerPoint Presentation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payload selected in the range slider</vt:lpstr>
      <vt:lpstr>PowerPoint Presentation</vt:lpstr>
      <vt:lpstr>Classification 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Harisree Akula</dc:creator>
  <cp:lastModifiedBy>Harisree Akula</cp:lastModifiedBy>
  <cp:revision>1</cp:revision>
  <dcterms:created xsi:type="dcterms:W3CDTF">2024-08-21T17:18:25Z</dcterms:created>
  <dcterms:modified xsi:type="dcterms:W3CDTF">2024-08-21T17:27:50Z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2024-06-20T00:00:00Z</vt:filetime>
  </property>
  <property fmtid="{D5CDD505-2E9C-101B-9397-08002B2CF9AE}" pid="3" name="LastSaved">
    <vt:filetime>2024-08-21T00:00:00Z</vt:filetime>
  </property>
</Properties>
</file>